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97" r:id="rId2"/>
    <p:sldId id="298" r:id="rId3"/>
    <p:sldId id="306" r:id="rId4"/>
    <p:sldId id="304" r:id="rId5"/>
    <p:sldId id="305" r:id="rId6"/>
  </p:sldIdLst>
  <p:sldSz cx="7559675" cy="10691813"/>
  <p:notesSz cx="6858000" cy="99456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icrosoft YaHei" charset="-122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1" autoAdjust="0"/>
    <p:restoredTop sz="94660"/>
  </p:normalViewPr>
  <p:slideViewPr>
    <p:cSldViewPr showGuides="1">
      <p:cViewPr>
        <p:scale>
          <a:sx n="40" d="100"/>
          <a:sy n="40" d="100"/>
        </p:scale>
        <p:origin x="-2640" y="-198"/>
      </p:cViewPr>
      <p:guideLst>
        <p:guide orient="horz" pos="2233"/>
        <p:guide pos="238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howGuides="1">
      <p:cViewPr varScale="1">
        <p:scale>
          <a:sx n="47" d="100"/>
          <a:sy n="47" d="100"/>
        </p:scale>
        <p:origin x="-298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292E67-2F10-41C2-B142-6C5FC877707D}" type="datetimeFigureOut">
              <a:rPr lang="de-DE"/>
              <a:pPr>
                <a:defRPr/>
              </a:pPr>
              <a:t>22.07.2017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7293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7293"/>
            <a:ext cx="29718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38A8248-703B-4FFF-AC46-8B8C8059C5A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558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1" name="AutoShape 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2" name="AutoShape 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3" name="AutoShape 4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4" name="AutoShape 5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5" name="AutoShape 6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6" name="AutoShape 7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7" name="AutoShape 8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19" name="AutoShape 10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0" name="AutoShape 1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1" name="AutoShape 1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2" name="AutoShape 1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3" name="AutoShape 14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4" name="AutoShape 15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5" name="AutoShape 16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6" name="AutoShape 17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7" name="AutoShape 18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8" name="AutoShape 19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29" name="AutoShape 20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0" name="AutoShape 21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1" name="AutoShape 22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2" name="AutoShape 23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3" name="AutoShape 24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4" name="AutoShape 25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5" name="AutoShape 26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6" name="AutoShape 27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7" name="AutoShape 28"/>
          <p:cNvSpPr>
            <a:spLocks noChangeArrowheads="1"/>
          </p:cNvSpPr>
          <p:nvPr/>
        </p:nvSpPr>
        <p:spPr bwMode="auto">
          <a:xfrm>
            <a:off x="0" y="0"/>
            <a:ext cx="6858000" cy="99456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17438" name="AutoShape 29"/>
          <p:cNvSpPr>
            <a:spLocks noChangeArrowheads="1"/>
          </p:cNvSpPr>
          <p:nvPr/>
        </p:nvSpPr>
        <p:spPr bwMode="auto">
          <a:xfrm>
            <a:off x="0" y="0"/>
            <a:ext cx="6858000" cy="9944102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  <p:sp>
        <p:nvSpPr>
          <p:cNvPr id="2078" name="Rectangle 30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79" name="Rectangle 31"/>
          <p:cNvSpPr>
            <a:spLocks noGrp="1" noChangeArrowheads="1"/>
          </p:cNvSpPr>
          <p:nvPr>
            <p:ph type="dt"/>
          </p:nvPr>
        </p:nvSpPr>
        <p:spPr bwMode="auto">
          <a:xfrm>
            <a:off x="3886202" y="0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41" name="Rectangle 3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822450" y="369888"/>
            <a:ext cx="3167063" cy="4479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81" name="Rectangle 33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723647"/>
            <a:ext cx="4983163" cy="4430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ftr"/>
          </p:nvPr>
        </p:nvSpPr>
        <p:spPr bwMode="auto">
          <a:xfrm>
            <a:off x="0" y="9447293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sldNum"/>
          </p:nvPr>
        </p:nvSpPr>
        <p:spPr bwMode="auto">
          <a:xfrm>
            <a:off x="3886202" y="9447293"/>
            <a:ext cx="2925763" cy="45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2F48AB7-E1C1-4AED-B2CE-6B67CFAE34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8422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33953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8BDE2-E6F3-4699-B623-DD26B5B053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62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4A179-F17A-4FB0-965B-F363F27513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0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531870" y="668242"/>
            <a:ext cx="1405627" cy="1422110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12364" y="668242"/>
            <a:ext cx="4093512" cy="1422110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57B8-51B6-4113-9799-B3985E6BE3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63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09C26-C2EB-4FE0-8067-6F7CC758D1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13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7162" y="6870484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7162" y="4531651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41E9C-17B5-42B5-A7F6-D1F6FCC865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04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2363" y="3890632"/>
            <a:ext cx="2749570" cy="109987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187927" y="3890632"/>
            <a:ext cx="2749569" cy="109987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175B-F24E-4485-AA15-5A56714FF6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53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77986" y="2393284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7986" y="3390691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840212" y="2393284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840212" y="3390691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F26B5-DF10-42F0-A0BE-B4C1B2C2240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67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A1074-1CA2-4F93-9B03-438B5B920F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122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E901A-1DD4-45B6-A94A-CBC791DDAF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83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986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8" cy="91251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77986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3528D-7E9E-4379-B0C3-BB169EE1D6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74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1749" y="7484269"/>
            <a:ext cx="4535805" cy="8835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A64C3-9141-43A8-A77E-2572AA15E3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1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40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4025" cy="705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77825" y="9909175"/>
            <a:ext cx="1763713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82863" y="9909175"/>
            <a:ext cx="239395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418138" y="9909175"/>
            <a:ext cx="1763712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F92E0F-86EF-4B9F-9CC4-4EE87A37EA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-36830" y="1"/>
            <a:ext cx="7666499" cy="10701794"/>
            <a:chOff x="-36830" y="1"/>
            <a:chExt cx="7666499" cy="10701794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-22403" y="1"/>
              <a:ext cx="7608541" cy="10701794"/>
              <a:chOff x="-22403" y="1"/>
              <a:chExt cx="7608541" cy="10701794"/>
            </a:xfrm>
          </p:grpSpPr>
          <p:grpSp>
            <p:nvGrpSpPr>
              <p:cNvPr id="31" name="Gruppieren 30"/>
              <p:cNvGrpSpPr/>
              <p:nvPr/>
            </p:nvGrpSpPr>
            <p:grpSpPr>
              <a:xfrm>
                <a:off x="835723" y="1097434"/>
                <a:ext cx="5896442" cy="8424936"/>
                <a:chOff x="813321" y="1097434"/>
                <a:chExt cx="5896442" cy="8424936"/>
              </a:xfrm>
            </p:grpSpPr>
            <p:cxnSp>
              <p:nvCxnSpPr>
                <p:cNvPr id="24" name="Gerade Verbindung 23"/>
                <p:cNvCxnSpPr/>
                <p:nvPr/>
              </p:nvCxnSpPr>
              <p:spPr>
                <a:xfrm>
                  <a:off x="827509" y="9522370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Gerade Verbindung 26"/>
                <p:cNvCxnSpPr/>
                <p:nvPr/>
              </p:nvCxnSpPr>
              <p:spPr>
                <a:xfrm flipH="1">
                  <a:off x="813321" y="1097434"/>
                  <a:ext cx="14188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Gerade Verbindung 27"/>
                <p:cNvCxnSpPr/>
                <p:nvPr/>
              </p:nvCxnSpPr>
              <p:spPr>
                <a:xfrm>
                  <a:off x="6709763" y="1097434"/>
                  <a:ext cx="0" cy="839812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Gerade Verbindung 24"/>
                <p:cNvCxnSpPr/>
                <p:nvPr/>
              </p:nvCxnSpPr>
              <p:spPr>
                <a:xfrm>
                  <a:off x="827509" y="1169442"/>
                  <a:ext cx="5882254" cy="0"/>
                </a:xfrm>
                <a:prstGeom prst="line">
                  <a:avLst/>
                </a:prstGeom>
                <a:ln>
                  <a:solidFill>
                    <a:srgbClr val="92D05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Rechteck 41"/>
              <p:cNvSpPr/>
              <p:nvPr/>
            </p:nvSpPr>
            <p:spPr>
              <a:xfrm>
                <a:off x="6709763" y="9522370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Rechteck 42"/>
              <p:cNvSpPr/>
              <p:nvPr/>
            </p:nvSpPr>
            <p:spPr>
              <a:xfrm>
                <a:off x="-22403" y="9532352"/>
                <a:ext cx="849912" cy="116944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" name="Rechteck 43"/>
              <p:cNvSpPr/>
              <p:nvPr/>
            </p:nvSpPr>
            <p:spPr>
              <a:xfrm>
                <a:off x="6736226" y="1"/>
                <a:ext cx="849912" cy="116944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"/>
                <a:ext cx="858837" cy="1182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06" name="Rechteck 105"/>
            <p:cNvSpPr/>
            <p:nvPr/>
          </p:nvSpPr>
          <p:spPr>
            <a:xfrm rot="16200000">
              <a:off x="-84921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09" name="Rechteck 108"/>
            <p:cNvSpPr/>
            <p:nvPr/>
          </p:nvSpPr>
          <p:spPr>
            <a:xfrm>
              <a:off x="-368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  <p:sp>
          <p:nvSpPr>
            <p:cNvPr id="110" name="Rechteck 109"/>
            <p:cNvSpPr/>
            <p:nvPr/>
          </p:nvSpPr>
          <p:spPr>
            <a:xfrm rot="16200000">
              <a:off x="6614604" y="9961128"/>
              <a:ext cx="974947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3,30 cm</a:t>
              </a:r>
            </a:p>
          </p:txBody>
        </p:sp>
        <p:sp>
          <p:nvSpPr>
            <p:cNvPr id="111" name="Rechteck 110"/>
            <p:cNvSpPr/>
            <p:nvPr/>
          </p:nvSpPr>
          <p:spPr>
            <a:xfrm>
              <a:off x="6765330" y="9090322"/>
              <a:ext cx="864339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de-DE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2,33 </a:t>
              </a:r>
              <a:r>
                <a:rPr lang="de-DE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515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2403" y="1"/>
            <a:ext cx="7608541" cy="10701794"/>
            <a:chOff x="-22403" y="1"/>
            <a:chExt cx="7608541" cy="10701794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835723" y="1097434"/>
              <a:ext cx="5896442" cy="8424936"/>
              <a:chOff x="813321" y="1097434"/>
              <a:chExt cx="5896442" cy="8424936"/>
            </a:xfrm>
          </p:grpSpPr>
          <p:cxnSp>
            <p:nvCxnSpPr>
              <p:cNvPr id="24" name="Gerade Verbindung 23"/>
              <p:cNvCxnSpPr/>
              <p:nvPr/>
            </p:nvCxnSpPr>
            <p:spPr>
              <a:xfrm>
                <a:off x="827509" y="9522370"/>
                <a:ext cx="5882254" cy="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H="1">
                <a:off x="813321" y="1097434"/>
                <a:ext cx="14188" cy="839812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6709763" y="1097434"/>
                <a:ext cx="0" cy="839812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827509" y="1169442"/>
                <a:ext cx="5882254" cy="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hteck 41"/>
            <p:cNvSpPr/>
            <p:nvPr/>
          </p:nvSpPr>
          <p:spPr>
            <a:xfrm>
              <a:off x="6709763" y="9522370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-22403" y="9532352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736226" y="1"/>
              <a:ext cx="849912" cy="1169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858837" cy="118268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6" name="Rechteck 105"/>
          <p:cNvSpPr/>
          <p:nvPr/>
        </p:nvSpPr>
        <p:spPr>
          <a:xfrm rot="16200000">
            <a:off x="-84921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09" name="Rechteck 108"/>
          <p:cNvSpPr/>
          <p:nvPr/>
        </p:nvSpPr>
        <p:spPr>
          <a:xfrm>
            <a:off x="-368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10" name="Rechteck 109"/>
          <p:cNvSpPr/>
          <p:nvPr/>
        </p:nvSpPr>
        <p:spPr>
          <a:xfrm rot="16200000">
            <a:off x="6614604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67653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2" name="Rechteck 1"/>
          <p:cNvSpPr/>
          <p:nvPr/>
        </p:nvSpPr>
        <p:spPr>
          <a:xfrm>
            <a:off x="849912" y="1169443"/>
            <a:ext cx="5882254" cy="8362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2948562" y="3129389"/>
            <a:ext cx="1661031" cy="83099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lgDash"/>
          </a:ln>
        </p:spPr>
        <p:txBody>
          <a:bodyPr wrap="non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Satzspiegel </a:t>
            </a:r>
          </a:p>
          <a:p>
            <a:pPr algn="ctr"/>
            <a:r>
              <a:rPr lang="de-DE" dirty="0" smtClean="0">
                <a:solidFill>
                  <a:srgbClr val="FF0000"/>
                </a:solidFill>
              </a:rPr>
              <a:t>9x9 Raster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4968412" y="1340241"/>
            <a:ext cx="1638590" cy="16004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A4 = 21x29,7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 Satzspiegel: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a= 1/9*21 cm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= 2,33</a:t>
            </a:r>
          </a:p>
          <a:p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b=1/9 *29,7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= 3,30 cm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064714" y="1389134"/>
            <a:ext cx="1883849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Hilfslinien</a:t>
            </a:r>
          </a:p>
          <a:p>
            <a:pPr algn="ctr"/>
            <a:r>
              <a:rPr lang="de-DE" dirty="0">
                <a:solidFill>
                  <a:srgbClr val="FF0000"/>
                </a:solidFill>
              </a:rPr>
              <a:t>w</a:t>
            </a:r>
            <a:r>
              <a:rPr lang="de-DE" dirty="0" smtClean="0">
                <a:solidFill>
                  <a:srgbClr val="FF0000"/>
                </a:solidFill>
              </a:rPr>
              <a:t>erden nach </a:t>
            </a:r>
          </a:p>
          <a:p>
            <a:pPr algn="ctr"/>
            <a:r>
              <a:rPr lang="de-DE" dirty="0" err="1" smtClean="0">
                <a:solidFill>
                  <a:srgbClr val="FF0000"/>
                </a:solidFill>
              </a:rPr>
              <a:t>Ferigstellung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de-DE" dirty="0" smtClean="0">
                <a:solidFill>
                  <a:srgbClr val="FF0000"/>
                </a:solidFill>
              </a:rPr>
              <a:t>gelöscht</a:t>
            </a:r>
            <a:endParaRPr lang="de-DE" dirty="0">
              <a:solidFill>
                <a:srgbClr val="FF0000"/>
              </a:solidFill>
            </a:endParaRPr>
          </a:p>
        </p:txBody>
      </p:sp>
      <p:cxnSp>
        <p:nvCxnSpPr>
          <p:cNvPr id="5" name="Gerade Verbindung mit Pfeil 4"/>
          <p:cNvCxnSpPr>
            <a:endCxn id="2" idx="1"/>
          </p:cNvCxnSpPr>
          <p:nvPr/>
        </p:nvCxnSpPr>
        <p:spPr>
          <a:xfrm flipH="1">
            <a:off x="849912" y="2958794"/>
            <a:ext cx="1156726" cy="2392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>
            <a:stCxn id="3" idx="1"/>
          </p:cNvCxnSpPr>
          <p:nvPr/>
        </p:nvCxnSpPr>
        <p:spPr>
          <a:xfrm flipH="1" flipV="1">
            <a:off x="556441" y="591345"/>
            <a:ext cx="508273" cy="15826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H="1">
            <a:off x="1691605" y="2958794"/>
            <a:ext cx="315033" cy="65367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/>
          <p:cNvSpPr/>
          <p:nvPr/>
        </p:nvSpPr>
        <p:spPr>
          <a:xfrm>
            <a:off x="1852327" y="4049762"/>
            <a:ext cx="4051129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Layout-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Vorlage</a:t>
            </a: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Buch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Eigendruck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Internet</a:t>
            </a:r>
          </a:p>
          <a:p>
            <a:pPr algn="ctr"/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Grundform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A4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hoch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Boschüre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A5)</a:t>
            </a:r>
          </a:p>
          <a:p>
            <a:endParaRPr lang="en-US" sz="14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Satzspiegel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9/9,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Rand: 1/9, o, u = 1/9*29,7cm        =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3,30 cm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Rand: 1/9, r, l =1/9*21cm              =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cm</a:t>
            </a:r>
          </a:p>
          <a:p>
            <a:pPr lvl="1"/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Schriftart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</a:p>
          <a:p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Schriftgröße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/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Grundschrift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N, 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lvl="1"/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Bild-Unterschrift: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Pkt., N</a:t>
            </a:r>
          </a:p>
          <a:p>
            <a:pPr lvl="1"/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:, </a:t>
            </a:r>
            <a:r>
              <a:rPr lang="en-US" sz="1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Infographik</a:t>
            </a: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dem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angepasst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8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unverrückbar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gut 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lesbar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en-US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Kontrast</a:t>
            </a:r>
            <a:r>
              <a:rPr lang="en-US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cxnSp>
        <p:nvCxnSpPr>
          <p:cNvPr id="11" name="Gerade Verbindung mit Pfeil 10"/>
          <p:cNvCxnSpPr>
            <a:stCxn id="3" idx="2"/>
          </p:cNvCxnSpPr>
          <p:nvPr/>
        </p:nvCxnSpPr>
        <p:spPr>
          <a:xfrm flipH="1">
            <a:off x="556441" y="2958794"/>
            <a:ext cx="1450198" cy="68516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1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2403" y="1"/>
            <a:ext cx="7608541" cy="10701794"/>
            <a:chOff x="-22403" y="1"/>
            <a:chExt cx="7608541" cy="10701794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835723" y="1097434"/>
              <a:ext cx="5896442" cy="8424936"/>
              <a:chOff x="813321" y="1097434"/>
              <a:chExt cx="5896442" cy="8424936"/>
            </a:xfrm>
          </p:grpSpPr>
          <p:cxnSp>
            <p:nvCxnSpPr>
              <p:cNvPr id="24" name="Gerade Verbindung 23"/>
              <p:cNvCxnSpPr/>
              <p:nvPr/>
            </p:nvCxnSpPr>
            <p:spPr>
              <a:xfrm>
                <a:off x="827509" y="9522370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H="1">
                <a:off x="813321" y="1097434"/>
                <a:ext cx="14188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6709763" y="1097434"/>
                <a:ext cx="0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827509" y="1169442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hteck 41"/>
            <p:cNvSpPr/>
            <p:nvPr/>
          </p:nvSpPr>
          <p:spPr>
            <a:xfrm>
              <a:off x="6709763" y="9522370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-22403" y="9532352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736226" y="1"/>
              <a:ext cx="849912" cy="1169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858837" cy="1182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1" name="Textfeld 40"/>
          <p:cNvSpPr txBox="1"/>
          <p:nvPr/>
        </p:nvSpPr>
        <p:spPr>
          <a:xfrm>
            <a:off x="1691605" y="1241450"/>
            <a:ext cx="4131259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Manfred Mustermann</a:t>
            </a:r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Oberurseler, Lokalhistoriker</a:t>
            </a:r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892880" y="1601490"/>
            <a:ext cx="4975189" cy="46166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 </a:t>
            </a:r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Person: </a:t>
            </a:r>
          </a:p>
          <a:p>
            <a:endParaRPr lang="de-DE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Gerhard Mustermann</a:t>
            </a: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Lebensdaten</a:t>
            </a:r>
          </a:p>
          <a:p>
            <a:pPr marL="342900" indent="-342900">
              <a:buFont typeface="Arial" charset="0"/>
              <a:buChar char="•"/>
            </a:pPr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April 1925, Oberursel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+ 9. </a:t>
            </a:r>
            <a:r>
              <a:rPr lang="de-DE" sz="1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201, in Oberursel</a:t>
            </a:r>
          </a:p>
          <a:p>
            <a:endParaRPr lang="de-DE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Wohnaufenthalt-Lebensbereich:</a:t>
            </a:r>
          </a:p>
          <a:p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Oberursel</a:t>
            </a:r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Beruf:</a:t>
            </a:r>
          </a:p>
          <a:p>
            <a:r>
              <a:rPr lang="de-DE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Lokalhistorisches Arbeitsfeld: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Archivforschung zur Burg </a:t>
            </a:r>
            <a:r>
              <a:rPr lang="de-DE" sz="1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yyyyyyyyyyy</a:t>
            </a:r>
            <a:endParaRPr lang="de-DE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Veröffentlichungen: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Werkverzeichnis Adam Netz, Forschungsergebnisse zum </a:t>
            </a:r>
          </a:p>
          <a:p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Geschlecht der Schelme von </a:t>
            </a:r>
            <a:r>
              <a:rPr lang="de-DE" sz="1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Bommersheim</a:t>
            </a:r>
            <a:r>
              <a:rPr lang="de-DE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den Mitteilungen1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5101912" y="1689764"/>
            <a:ext cx="1702261" cy="2432006"/>
            <a:chOff x="5101912" y="1169442"/>
            <a:chExt cx="1702261" cy="2432006"/>
          </a:xfrm>
        </p:grpSpPr>
        <p:grpSp>
          <p:nvGrpSpPr>
            <p:cNvPr id="4" name="Gruppieren 3"/>
            <p:cNvGrpSpPr/>
            <p:nvPr/>
          </p:nvGrpSpPr>
          <p:grpSpPr>
            <a:xfrm>
              <a:off x="5101912" y="1169442"/>
              <a:ext cx="1702261" cy="2432006"/>
              <a:chOff x="5087630" y="1169442"/>
              <a:chExt cx="1702261" cy="2432006"/>
            </a:xfrm>
          </p:grpSpPr>
          <p:pic>
            <p:nvPicPr>
              <p:cNvPr id="2" name="Grafik 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33589" y="1169442"/>
                <a:ext cx="1610343" cy="2126936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</p:pic>
          <p:sp>
            <p:nvSpPr>
              <p:cNvPr id="3" name="Textfeld 2"/>
              <p:cNvSpPr txBox="1"/>
              <p:nvPr/>
            </p:nvSpPr>
            <p:spPr>
              <a:xfrm>
                <a:off x="5087630" y="3324449"/>
                <a:ext cx="17022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Dr. Ferdinand </a:t>
                </a:r>
                <a:r>
                  <a:rPr lang="de-DE" sz="12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Neuroth</a:t>
                </a:r>
                <a:endParaRPr lang="de-DE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" name="Textfeld 4"/>
            <p:cNvSpPr txBox="1"/>
            <p:nvPr/>
          </p:nvSpPr>
          <p:spPr>
            <a:xfrm>
              <a:off x="5758694" y="3114238"/>
              <a:ext cx="104547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800" dirty="0" smtClean="0">
                  <a:latin typeface="Arial" panose="020B0604020202020204" pitchFamily="34" charset="0"/>
                  <a:ea typeface="Segoe UI" panose="020B0502040204020203" pitchFamily="34" charset="0"/>
                  <a:cs typeface="Arial" panose="020B0604020202020204" pitchFamily="34" charset="0"/>
                </a:rPr>
                <a:t>Quelle: </a:t>
              </a:r>
              <a:r>
                <a:rPr lang="de-DE" sz="800" dirty="0" err="1" smtClean="0">
                  <a:latin typeface="Arial" panose="020B0604020202020204" pitchFamily="34" charset="0"/>
                  <a:ea typeface="Segoe UI" panose="020B0502040204020203" pitchFamily="34" charset="0"/>
                  <a:cs typeface="Arial" panose="020B0604020202020204" pitchFamily="34" charset="0"/>
                </a:rPr>
                <a:t>StArchObu</a:t>
              </a:r>
              <a:endParaRPr lang="de-DE" sz="800" dirty="0"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6" name="Rechteck 105"/>
          <p:cNvSpPr/>
          <p:nvPr/>
        </p:nvSpPr>
        <p:spPr>
          <a:xfrm rot="16200000">
            <a:off x="-84921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09" name="Rechteck 108"/>
          <p:cNvSpPr/>
          <p:nvPr/>
        </p:nvSpPr>
        <p:spPr>
          <a:xfrm>
            <a:off x="-368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10" name="Rechteck 109"/>
          <p:cNvSpPr/>
          <p:nvPr/>
        </p:nvSpPr>
        <p:spPr>
          <a:xfrm rot="16200000">
            <a:off x="6614604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67653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cxnSp>
        <p:nvCxnSpPr>
          <p:cNvPr id="30" name="Gerade Verbindung 29"/>
          <p:cNvCxnSpPr/>
          <p:nvPr/>
        </p:nvCxnSpPr>
        <p:spPr>
          <a:xfrm>
            <a:off x="849911" y="1601490"/>
            <a:ext cx="5882254" cy="0"/>
          </a:xfrm>
          <a:prstGeom prst="line">
            <a:avLst/>
          </a:prstGeom>
          <a:ln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 rot="19818827">
            <a:off x="-79822" y="866602"/>
            <a:ext cx="3265638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lgDash"/>
          </a:ln>
        </p:spPr>
        <p:txBody>
          <a:bodyPr wrap="none" rtlCol="0">
            <a:spAutoFit/>
          </a:bodyPr>
          <a:lstStyle/>
          <a:p>
            <a:pPr algn="ctr"/>
            <a:r>
              <a:rPr lang="de-DE" dirty="0" smtClean="0">
                <a:solidFill>
                  <a:srgbClr val="FF0000"/>
                </a:solidFill>
              </a:rPr>
              <a:t>Beispiel Lokalhistoriker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69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2403" y="1"/>
            <a:ext cx="7608541" cy="10701794"/>
            <a:chOff x="-22403" y="1"/>
            <a:chExt cx="7608541" cy="10701794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835723" y="1097434"/>
              <a:ext cx="5896442" cy="8424936"/>
              <a:chOff x="813321" y="1097434"/>
              <a:chExt cx="5896442" cy="8424936"/>
            </a:xfrm>
          </p:grpSpPr>
          <p:cxnSp>
            <p:nvCxnSpPr>
              <p:cNvPr id="24" name="Gerade Verbindung 23"/>
              <p:cNvCxnSpPr/>
              <p:nvPr/>
            </p:nvCxnSpPr>
            <p:spPr>
              <a:xfrm>
                <a:off x="827509" y="9522370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H="1">
                <a:off x="813321" y="1097434"/>
                <a:ext cx="14188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6709763" y="1097434"/>
                <a:ext cx="0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827509" y="1169442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hteck 41"/>
            <p:cNvSpPr/>
            <p:nvPr/>
          </p:nvSpPr>
          <p:spPr>
            <a:xfrm>
              <a:off x="6709763" y="9522370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-22403" y="9532352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736226" y="1"/>
              <a:ext cx="849912" cy="1169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858837" cy="1182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6" name="Rechteck 105"/>
          <p:cNvSpPr/>
          <p:nvPr/>
        </p:nvSpPr>
        <p:spPr>
          <a:xfrm rot="16200000">
            <a:off x="-84921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09" name="Rechteck 108"/>
          <p:cNvSpPr/>
          <p:nvPr/>
        </p:nvSpPr>
        <p:spPr>
          <a:xfrm>
            <a:off x="-368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10" name="Rechteck 109"/>
          <p:cNvSpPr/>
          <p:nvPr/>
        </p:nvSpPr>
        <p:spPr>
          <a:xfrm rot="16200000">
            <a:off x="6614604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67653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221586" y="3616325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Mustervorlage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.</a:t>
            </a:r>
            <a:r>
              <a:rPr lang="de-DE" dirty="0" err="1" smtClean="0">
                <a:solidFill>
                  <a:schemeClr val="tx1"/>
                </a:solidFill>
              </a:rPr>
              <a:t>ppt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r>
              <a:rPr lang="de-DE" dirty="0" smtClean="0">
                <a:solidFill>
                  <a:schemeClr val="tx1"/>
                </a:solidFill>
              </a:rPr>
              <a:t>ür Faktenbücher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a</a:t>
            </a:r>
            <a:r>
              <a:rPr lang="de-DE" dirty="0" smtClean="0">
                <a:solidFill>
                  <a:schemeClr val="tx1"/>
                </a:solidFill>
              </a:rPr>
              <a:t>b 01.2017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(gilt nicht für Industrie und Handwerk)</a:t>
            </a:r>
            <a:endParaRPr lang="de-DE" sz="1200" dirty="0">
              <a:solidFill>
                <a:schemeClr val="tx1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757" y="2177554"/>
            <a:ext cx="1064902" cy="103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53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pieren 25"/>
          <p:cNvGrpSpPr/>
          <p:nvPr/>
        </p:nvGrpSpPr>
        <p:grpSpPr>
          <a:xfrm>
            <a:off x="-22403" y="1"/>
            <a:ext cx="7608541" cy="10701794"/>
            <a:chOff x="-22403" y="1"/>
            <a:chExt cx="7608541" cy="10701794"/>
          </a:xfrm>
        </p:grpSpPr>
        <p:grpSp>
          <p:nvGrpSpPr>
            <p:cNvPr id="31" name="Gruppieren 30"/>
            <p:cNvGrpSpPr/>
            <p:nvPr/>
          </p:nvGrpSpPr>
          <p:grpSpPr>
            <a:xfrm>
              <a:off x="835723" y="1097434"/>
              <a:ext cx="5896442" cy="8424936"/>
              <a:chOff x="813321" y="1097434"/>
              <a:chExt cx="5896442" cy="8424936"/>
            </a:xfrm>
          </p:grpSpPr>
          <p:cxnSp>
            <p:nvCxnSpPr>
              <p:cNvPr id="24" name="Gerade Verbindung 23"/>
              <p:cNvCxnSpPr/>
              <p:nvPr/>
            </p:nvCxnSpPr>
            <p:spPr>
              <a:xfrm>
                <a:off x="827509" y="9522370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 flipH="1">
                <a:off x="813321" y="1097434"/>
                <a:ext cx="14188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6709763" y="1097434"/>
                <a:ext cx="0" cy="839812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827509" y="1169442"/>
                <a:ext cx="5882254" cy="0"/>
              </a:xfrm>
              <a:prstGeom prst="line">
                <a:avLst/>
              </a:prstGeom>
              <a:ln>
                <a:solidFill>
                  <a:srgbClr val="92D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hteck 41"/>
            <p:cNvSpPr/>
            <p:nvPr/>
          </p:nvSpPr>
          <p:spPr>
            <a:xfrm>
              <a:off x="6709763" y="9522370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-22403" y="9532352"/>
              <a:ext cx="849912" cy="1169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6736226" y="1"/>
              <a:ext cx="849912" cy="1169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858837" cy="1182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6" name="Rechteck 105"/>
          <p:cNvSpPr/>
          <p:nvPr/>
        </p:nvSpPr>
        <p:spPr>
          <a:xfrm rot="16200000">
            <a:off x="-84921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09" name="Rechteck 108"/>
          <p:cNvSpPr/>
          <p:nvPr/>
        </p:nvSpPr>
        <p:spPr>
          <a:xfrm>
            <a:off x="-368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10" name="Rechteck 109"/>
          <p:cNvSpPr/>
          <p:nvPr/>
        </p:nvSpPr>
        <p:spPr>
          <a:xfrm rot="16200000">
            <a:off x="6614604" y="9961128"/>
            <a:ext cx="974947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3,30 cm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6765330" y="9090322"/>
            <a:ext cx="864339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2,33 </a:t>
            </a:r>
            <a:r>
              <a:rPr lang="de-D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221585" y="3616325"/>
            <a:ext cx="314242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.</a:t>
            </a:r>
            <a:r>
              <a:rPr lang="de-DE" dirty="0" err="1" smtClean="0">
                <a:solidFill>
                  <a:schemeClr val="tx1"/>
                </a:solidFill>
              </a:rPr>
              <a:t>ppt</a:t>
            </a:r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r>
              <a:rPr lang="de-DE" dirty="0" smtClean="0">
                <a:solidFill>
                  <a:schemeClr val="tx1"/>
                </a:solidFill>
              </a:rPr>
              <a:t>ür Faktenbücher</a:t>
            </a:r>
          </a:p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(gilt nicht für Industrie und Handwerk *)</a:t>
            </a:r>
            <a:endParaRPr lang="de-DE" sz="1400" dirty="0">
              <a:solidFill>
                <a:schemeClr val="tx1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757" y="2177554"/>
            <a:ext cx="1064902" cy="1030708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1468052" y="5306613"/>
            <a:ext cx="4645972" cy="2462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chemeClr val="tx1"/>
                </a:solidFill>
              </a:rPr>
              <a:t>* Das Layout der Faktenbücher der Bereiche, Glasindustrie, Industrie und Handwerk, besteht seit dem Hessentag aus dem Jahre 2011. Inzwischen wurden tausende von Einzelseiten von unterschiedlichen Mitautoren erstellt. </a:t>
            </a:r>
          </a:p>
          <a:p>
            <a:r>
              <a:rPr lang="de-DE" sz="1400" i="1" dirty="0" smtClean="0">
                <a:solidFill>
                  <a:schemeClr val="tx1"/>
                </a:solidFill>
              </a:rPr>
              <a:t>Nachgewachsene Erkenntnisse haben ergeben, dass das Format für den regulären Buchdruck zu groß ist und die PDF-Datei auf 90%  aufwändig reduziert werden muss.</a:t>
            </a:r>
          </a:p>
          <a:p>
            <a:endParaRPr lang="de-DE" sz="1400" i="1" dirty="0" smtClean="0">
              <a:solidFill>
                <a:schemeClr val="tx1"/>
              </a:solidFill>
            </a:endParaRPr>
          </a:p>
          <a:p>
            <a:r>
              <a:rPr lang="de-DE" sz="1400" i="1" dirty="0" smtClean="0">
                <a:solidFill>
                  <a:schemeClr val="tx1"/>
                </a:solidFill>
              </a:rPr>
              <a:t>Um dieses Problem zukünftig zu vermeiden wurde das neue Layout festgelegt, damit neue Projektgruppen (PG) problemlos ihre Faktenbücher erstellen können.  </a:t>
            </a:r>
            <a:endParaRPr lang="de-DE" sz="1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52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331</Words>
  <Application>Microsoft Office PowerPoint</Application>
  <PresentationFormat>Benutzerdefiniert</PresentationFormat>
  <Paragraphs>85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Vorlage_24_05_017</dc:title>
  <dc:subject>Muster-Richtlinien</dc:subject>
  <dc:creator>Hermann Schmidt</dc:creator>
  <cp:lastModifiedBy>Schmidt</cp:lastModifiedBy>
  <cp:revision>184</cp:revision>
  <cp:lastPrinted>2017-05-01T16:37:46Z</cp:lastPrinted>
  <dcterms:created xsi:type="dcterms:W3CDTF">2010-12-10T18:40:46Z</dcterms:created>
  <dcterms:modified xsi:type="dcterms:W3CDTF">2017-07-22T17:28:15Z</dcterms:modified>
</cp:coreProperties>
</file>