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57" r:id="rId3"/>
    <p:sldId id="267" r:id="rId4"/>
    <p:sldId id="261" r:id="rId5"/>
    <p:sldId id="262" r:id="rId6"/>
    <p:sldId id="263" r:id="rId7"/>
    <p:sldId id="276" r:id="rId8"/>
    <p:sldId id="266" r:id="rId9"/>
    <p:sldId id="277" r:id="rId10"/>
    <p:sldId id="264" r:id="rId11"/>
    <p:sldId id="258" r:id="rId12"/>
    <p:sldId id="275" r:id="rId13"/>
    <p:sldId id="270" r:id="rId14"/>
    <p:sldId id="256" r:id="rId15"/>
  </p:sldIdLst>
  <p:sldSz cx="7559675" cy="10691813"/>
  <p:notesSz cx="6858000" cy="99472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4660"/>
  </p:normalViewPr>
  <p:slideViewPr>
    <p:cSldViewPr showGuides="1">
      <p:cViewPr>
        <p:scale>
          <a:sx n="60" d="100"/>
          <a:sy n="60" d="100"/>
        </p:scale>
        <p:origin x="-2142" y="1008"/>
      </p:cViewPr>
      <p:guideLst>
        <p:guide orient="horz" pos="2142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 showGuides="1">
      <p:cViewPr varScale="1">
        <p:scale>
          <a:sx n="47" d="100"/>
          <a:sy n="47" d="100"/>
        </p:scale>
        <p:origin x="-298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292E67-2F10-41C2-B142-6C5FC877707D}" type="datetimeFigureOut">
              <a:rPr lang="de-DE"/>
              <a:pPr>
                <a:defRPr/>
              </a:pPr>
              <a:t>22.12.2014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8A8248-703B-4FFF-AC46-8B8C8059C5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55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5" name="AutoShape 6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6" name="AutoShape 7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19" name="AutoShape 10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0" name="AutoShape 1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2" name="AutoShape 1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3" name="AutoShape 1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4" name="AutoShape 15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5" name="AutoShape 16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6" name="AutoShape 17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7" name="AutoShape 18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8" name="AutoShape 19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29" name="AutoShape 20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0" name="AutoShape 2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1" name="AutoShape 2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2" name="AutoShape 2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3" name="AutoShape 2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4" name="AutoShape 25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5" name="AutoShape 26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6" name="AutoShape 27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7" name="AutoShape 28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7438" name="AutoShape 29"/>
          <p:cNvSpPr>
            <a:spLocks noChangeArrowheads="1"/>
          </p:cNvSpPr>
          <p:nvPr/>
        </p:nvSpPr>
        <p:spPr bwMode="auto">
          <a:xfrm>
            <a:off x="0" y="0"/>
            <a:ext cx="6858000" cy="99456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78" name="Rectangle 3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41" name="Rectangle 3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822450" y="369888"/>
            <a:ext cx="3167063" cy="4479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81" name="Rectangle 3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83163" cy="443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82" name="Rectangle 34"/>
          <p:cNvSpPr>
            <a:spLocks noGrp="1" noChangeArrowheads="1"/>
          </p:cNvSpPr>
          <p:nvPr>
            <p:ph type="ftr"/>
          </p:nvPr>
        </p:nvSpPr>
        <p:spPr bwMode="auto">
          <a:xfrm>
            <a:off x="0" y="944880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83" name="Rectangle 35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9448800"/>
            <a:ext cx="2925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48AB7-E1C1-4AED-B2CE-6B67CFAE34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422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27E2DC-578A-420D-8CE9-C38A18AF56CE}" type="slidenum">
              <a:rPr lang="de-DE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BCB8EB-79E4-4F2F-98F2-A6348572704D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BE8B4D-F2F0-4B1D-BCCD-EABCDA2A0774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78DF12-C95F-41DC-8C2B-B72B2EF63A24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AE22E8-C493-4CD6-88D3-AD0DD32419F7}" type="slidenum">
              <a:rPr lang="de-DE" altLang="de-DE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E0493E-A811-4790-9714-B5610D22CBDC}" type="slidenum">
              <a:rPr lang="de-DE" altLang="de-DE" smtClean="0"/>
              <a:pPr eaLnBrk="1" hangingPunct="1">
                <a:spcBef>
                  <a:spcPct val="0"/>
                </a:spcBef>
              </a:pPr>
              <a:t>14</a:t>
            </a:fld>
            <a:endParaRPr lang="de-DE" altLang="de-DE" smtClean="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329E80-D68A-456B-88B5-8EC9B01D9585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90AD9A-4C8C-42F9-A3A0-1A046424D784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D24B47-978B-46C5-9714-848E67FBD278}" type="slidenum">
              <a:rPr lang="de-DE" altLang="de-DE" smtClean="0"/>
              <a:pPr eaLnBrk="1" hangingPunct="1">
                <a:spcBef>
                  <a:spcPct val="0"/>
                </a:spcBef>
              </a:pPr>
              <a:t>4</a:t>
            </a:fld>
            <a:endParaRPr lang="de-DE" altLang="de-DE" smtClean="0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FF769C-A28A-4DDB-8140-A53F15C07EAC}" type="slidenum">
              <a:rPr lang="de-DE" altLang="de-DE" smtClean="0"/>
              <a:pPr eaLnBrk="1" hangingPunct="1">
                <a:spcBef>
                  <a:spcPct val="0"/>
                </a:spcBef>
              </a:pPr>
              <a:t>5</a:t>
            </a:fld>
            <a:endParaRPr lang="de-DE" altLang="de-DE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2A6EA0-6B1F-4300-B984-32CBB6CE7570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408048-E11F-45E3-9673-06ABFD747481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6BFEC8-9EBC-4783-AD7E-22C784F0485C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 smtClean="0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9FCD80-6D9B-4300-9649-E70ECF46CCB7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12963" y="755650"/>
            <a:ext cx="2635250" cy="37290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4438" cy="4475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1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3953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BDE2-E6F3-4699-B623-DD26B5B053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A179-F17A-4FB0-965B-F363F27513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0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531870" y="668242"/>
            <a:ext cx="1405627" cy="1422110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364" y="668242"/>
            <a:ext cx="4093512" cy="142211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57B8-51B6-4113-9799-B3985E6BE3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9C26-C2EB-4FE0-8067-6F7CC758D1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13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162" y="6870484"/>
            <a:ext cx="6425724" cy="2123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162" y="4531651"/>
            <a:ext cx="6425724" cy="233883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41E9C-17B5-42B5-A7F6-D1F6FCC8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2363" y="3890632"/>
            <a:ext cx="2749570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187927" y="3890632"/>
            <a:ext cx="2749569" cy="109987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175B-F24E-4485-AA15-5A56714FF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3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986" y="2393284"/>
            <a:ext cx="3340169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7986" y="3390691"/>
            <a:ext cx="3340169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0212" y="2393284"/>
            <a:ext cx="3341481" cy="9974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0212" y="3390691"/>
            <a:ext cx="3341481" cy="61601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26B5-DF10-42F0-A0BE-B4C1B2C224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1074-1CA2-4F93-9B03-438B5B920F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22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E901A-1DD4-45B6-A94A-CBC791DDAF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8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986" y="425693"/>
            <a:ext cx="2487081" cy="18116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8" cy="9125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7986" y="2237363"/>
            <a:ext cx="2487081" cy="7313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28D-7E9E-4379-B0C3-BB169EE1D6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74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64C3-9141-43A8-A77E-2572AA15E3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1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7825" y="9909175"/>
            <a:ext cx="1763713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2863" y="9909175"/>
            <a:ext cx="239395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18138" y="9909175"/>
            <a:ext cx="1763712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F92E0F-86EF-4B9F-9CC4-4EE87A37EA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ell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2064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5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2062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2057" name="Gruppieren 4"/>
          <p:cNvGrpSpPr>
            <a:grpSpLocks/>
          </p:cNvGrpSpPr>
          <p:nvPr/>
        </p:nvGrpSpPr>
        <p:grpSpPr bwMode="auto">
          <a:xfrm>
            <a:off x="1833563" y="3009900"/>
            <a:ext cx="3924300" cy="3036888"/>
            <a:chOff x="2376685" y="3041650"/>
            <a:chExt cx="3923432" cy="3036802"/>
          </a:xfrm>
        </p:grpSpPr>
        <p:sp>
          <p:nvSpPr>
            <p:cNvPr id="2058" name="Text Box 9"/>
            <p:cNvSpPr txBox="1">
              <a:spLocks noChangeArrowheads="1"/>
            </p:cNvSpPr>
            <p:nvPr/>
          </p:nvSpPr>
          <p:spPr bwMode="auto">
            <a:xfrm>
              <a:off x="2376685" y="3041650"/>
              <a:ext cx="3923432" cy="2038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5400" tIns="50400" rIns="95400" bIns="504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Layout-Vorlage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für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Dokumentationen in gedruckter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in A4 oder A5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Buchform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240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59" name="Gruppieren 3"/>
            <p:cNvGrpSpPr>
              <a:grpSpLocks/>
            </p:cNvGrpSpPr>
            <p:nvPr/>
          </p:nvGrpSpPr>
          <p:grpSpPr bwMode="auto">
            <a:xfrm>
              <a:off x="2807159" y="5290344"/>
              <a:ext cx="3062485" cy="788108"/>
              <a:chOff x="2650928" y="5190819"/>
              <a:chExt cx="3062485" cy="788108"/>
            </a:xfrm>
          </p:grpSpPr>
          <p:pic>
            <p:nvPicPr>
              <p:cNvPr id="2060" name="Grafik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928" y="5190819"/>
                <a:ext cx="1376757" cy="78810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1" name="Grafik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7558" y="5190819"/>
                <a:ext cx="1265855" cy="788108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67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1287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8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1273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11285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6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11274" name="Group 15"/>
          <p:cNvGrpSpPr>
            <a:grpSpLocks/>
          </p:cNvGrpSpPr>
          <p:nvPr/>
        </p:nvGrpSpPr>
        <p:grpSpPr bwMode="auto">
          <a:xfrm>
            <a:off x="1116013" y="1090613"/>
            <a:ext cx="5253037" cy="8004175"/>
            <a:chOff x="480" y="432"/>
            <a:chExt cx="3309" cy="5042"/>
          </a:xfrm>
        </p:grpSpPr>
        <p:grpSp>
          <p:nvGrpSpPr>
            <p:cNvPr id="11278" name="Group 16"/>
            <p:cNvGrpSpPr>
              <a:grpSpLocks/>
            </p:cNvGrpSpPr>
            <p:nvPr/>
          </p:nvGrpSpPr>
          <p:grpSpPr bwMode="auto">
            <a:xfrm>
              <a:off x="528" y="760"/>
              <a:ext cx="3261" cy="4381"/>
              <a:chOff x="528" y="760"/>
              <a:chExt cx="3261" cy="4381"/>
            </a:xfrm>
          </p:grpSpPr>
          <p:pic>
            <p:nvPicPr>
              <p:cNvPr id="11281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936"/>
                <a:ext cx="2637" cy="845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760"/>
                <a:ext cx="2637" cy="869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3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" y="3088"/>
                <a:ext cx="2631" cy="869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4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4264"/>
                <a:ext cx="2637" cy="877"/>
              </a:xfrm>
              <a:prstGeom prst="rect">
                <a:avLst/>
              </a:prstGeom>
              <a:noFill/>
              <a:ln w="936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279" name="Text Box 21"/>
            <p:cNvSpPr txBox="1">
              <a:spLocks noChangeArrowheads="1"/>
            </p:cNvSpPr>
            <p:nvPr/>
          </p:nvSpPr>
          <p:spPr bwMode="auto">
            <a:xfrm>
              <a:off x="480" y="432"/>
              <a:ext cx="244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ts val="875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Freistempel sind auch Firmengeschichte</a:t>
              </a:r>
            </a:p>
          </p:txBody>
        </p:sp>
        <p:sp>
          <p:nvSpPr>
            <p:cNvPr id="11280" name="Text Box 22"/>
            <p:cNvSpPr txBox="1">
              <a:spLocks noChangeArrowheads="1"/>
            </p:cNvSpPr>
            <p:nvPr/>
          </p:nvSpPr>
          <p:spPr bwMode="auto">
            <a:xfrm>
              <a:off x="2064" y="5279"/>
              <a:ext cx="1725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spcBef>
                  <a:spcPts val="875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Quelle: Paul Dinges, Rosbach</a:t>
              </a:r>
            </a:p>
          </p:txBody>
        </p:sp>
      </p:grpSp>
      <p:sp>
        <p:nvSpPr>
          <p:cNvPr id="10251" name="Textfeld 21"/>
          <p:cNvSpPr txBox="1">
            <a:spLocks noChangeArrowheads="1"/>
          </p:cNvSpPr>
          <p:nvPr/>
        </p:nvSpPr>
        <p:spPr bwMode="auto">
          <a:xfrm>
            <a:off x="323850" y="1427163"/>
            <a:ext cx="1543050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4. Seite f.f.</a:t>
            </a:r>
          </a:p>
        </p:txBody>
      </p:sp>
      <p:sp>
        <p:nvSpPr>
          <p:cNvPr id="23" name="Textfeld 22"/>
          <p:cNvSpPr txBox="1"/>
          <p:nvPr/>
        </p:nvSpPr>
        <p:spPr>
          <a:xfrm rot="-900000">
            <a:off x="447675" y="3570288"/>
            <a:ext cx="2190750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Optional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Freistempel falls vorhanden</a:t>
            </a:r>
          </a:p>
        </p:txBody>
      </p:sp>
      <p:sp>
        <p:nvSpPr>
          <p:cNvPr id="24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2372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3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12296" name="Group 9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2370" name="Line 10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71" name="Rectangle 11"/>
            <p:cNvSpPr>
              <a:spLocks noChangeArrowheads="1"/>
            </p:cNvSpPr>
            <p:nvPr/>
          </p:nvSpPr>
          <p:spPr bwMode="auto">
            <a:xfrm>
              <a:off x="1393" y="115"/>
              <a:ext cx="2003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</a:t>
              </a:r>
            </a:p>
          </p:txBody>
        </p:sp>
      </p:grpSp>
      <p:grpSp>
        <p:nvGrpSpPr>
          <p:cNvPr id="12297" name="Group 12"/>
          <p:cNvGrpSpPr>
            <a:grpSpLocks/>
          </p:cNvGrpSpPr>
          <p:nvPr/>
        </p:nvGrpSpPr>
        <p:grpSpPr bwMode="auto">
          <a:xfrm>
            <a:off x="842963" y="1236663"/>
            <a:ext cx="5797550" cy="7840662"/>
            <a:chOff x="531" y="779"/>
            <a:chExt cx="3652" cy="4939"/>
          </a:xfrm>
        </p:grpSpPr>
        <p:sp>
          <p:nvSpPr>
            <p:cNvPr id="12300" name="Rectangle 13"/>
            <p:cNvSpPr>
              <a:spLocks noChangeArrowheads="1"/>
            </p:cNvSpPr>
            <p:nvPr/>
          </p:nvSpPr>
          <p:spPr bwMode="auto">
            <a:xfrm>
              <a:off x="792" y="1386"/>
              <a:ext cx="2850" cy="6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/>
            </a:p>
          </p:txBody>
        </p:sp>
        <p:sp>
          <p:nvSpPr>
            <p:cNvPr id="12301" name="Rectangle 14"/>
            <p:cNvSpPr>
              <a:spLocks noChangeArrowheads="1"/>
            </p:cNvSpPr>
            <p:nvPr/>
          </p:nvSpPr>
          <p:spPr bwMode="auto">
            <a:xfrm>
              <a:off x="914" y="1450"/>
              <a:ext cx="2326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Ja, </a:t>
              </a:r>
              <a:r>
                <a:rPr lang="de-DE" altLang="de-DE" sz="1300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ich möchte im </a:t>
              </a:r>
              <a:r>
                <a:rPr lang="de-DE" altLang="de-DE" sz="1300" b="1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Verein für Geschichte und </a:t>
              </a:r>
              <a:br>
                <a:rPr lang="de-DE" altLang="de-DE" sz="1300" b="1">
                  <a:solidFill>
                    <a:srgbClr val="000000"/>
                  </a:solidFill>
                  <a:latin typeface="Arial" charset="0"/>
                  <a:cs typeface="Arial Unicode MS" charset="0"/>
                </a:rPr>
              </a:br>
              <a:r>
                <a:rPr lang="de-DE" altLang="de-DE" sz="1300" b="1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           Heimatkunde Oberursel e.V.</a:t>
              </a:r>
              <a:r>
                <a:rPr lang="de-DE" altLang="de-DE" sz="1300">
                  <a:solidFill>
                    <a:srgbClr val="000000"/>
                  </a:solidFill>
                  <a:latin typeface="Arial" charset="0"/>
                  <a:cs typeface="Arial Unicode MS" charset="0"/>
                </a:rPr>
                <a:t> mitarbeiten.</a:t>
              </a:r>
            </a:p>
          </p:txBody>
        </p:sp>
        <p:sp>
          <p:nvSpPr>
            <p:cNvPr id="12302" name="Rectangle 15"/>
            <p:cNvSpPr>
              <a:spLocks noChangeArrowheads="1"/>
            </p:cNvSpPr>
            <p:nvPr/>
          </p:nvSpPr>
          <p:spPr bwMode="auto">
            <a:xfrm>
              <a:off x="929" y="1892"/>
              <a:ext cx="117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300">
                  <a:solidFill>
                    <a:srgbClr val="000000"/>
                  </a:solidFill>
                  <a:latin typeface="Arial" charset="0"/>
                </a:rPr>
                <a:t>Ich interessiere mich für: </a:t>
              </a:r>
            </a:p>
          </p:txBody>
        </p:sp>
        <p:sp>
          <p:nvSpPr>
            <p:cNvPr id="12303" name="Rectangle 16"/>
            <p:cNvSpPr>
              <a:spLocks noChangeArrowheads="1"/>
            </p:cNvSpPr>
            <p:nvPr/>
          </p:nvSpPr>
          <p:spPr bwMode="auto">
            <a:xfrm>
              <a:off x="1073" y="2082"/>
              <a:ext cx="2162" cy="2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/>
            </a:p>
          </p:txBody>
        </p:sp>
        <p:grpSp>
          <p:nvGrpSpPr>
            <p:cNvPr id="12304" name="Group 17"/>
            <p:cNvGrpSpPr>
              <a:grpSpLocks/>
            </p:cNvGrpSpPr>
            <p:nvPr/>
          </p:nvGrpSpPr>
          <p:grpSpPr bwMode="auto">
            <a:xfrm>
              <a:off x="835" y="4222"/>
              <a:ext cx="2272" cy="1496"/>
              <a:chOff x="835" y="4222"/>
              <a:chExt cx="2272" cy="1496"/>
            </a:xfrm>
          </p:grpSpPr>
          <p:sp>
            <p:nvSpPr>
              <p:cNvPr id="12363" name="Rectangle 18"/>
              <p:cNvSpPr>
                <a:spLocks noChangeArrowheads="1"/>
              </p:cNvSpPr>
              <p:nvPr/>
            </p:nvSpPr>
            <p:spPr bwMode="auto">
              <a:xfrm>
                <a:off x="839" y="4222"/>
                <a:ext cx="2268" cy="1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sp>
            <p:nvSpPr>
              <p:cNvPr id="12364" name="Rectangle 19"/>
              <p:cNvSpPr>
                <a:spLocks noChangeArrowheads="1"/>
              </p:cNvSpPr>
              <p:nvPr/>
            </p:nvSpPr>
            <p:spPr bwMode="auto">
              <a:xfrm>
                <a:off x="838" y="4249"/>
                <a:ext cx="725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Meine Adresse:</a:t>
                </a:r>
              </a:p>
            </p:txBody>
          </p:sp>
          <p:sp>
            <p:nvSpPr>
              <p:cNvPr id="12365" name="Rectangle 20"/>
              <p:cNvSpPr>
                <a:spLocks noChangeArrowheads="1"/>
              </p:cNvSpPr>
              <p:nvPr/>
            </p:nvSpPr>
            <p:spPr bwMode="auto">
              <a:xfrm>
                <a:off x="891" y="4488"/>
                <a:ext cx="2020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Name:                                           Vorname:</a:t>
                </a:r>
              </a:p>
            </p:txBody>
          </p:sp>
          <p:sp>
            <p:nvSpPr>
              <p:cNvPr id="12366" name="Rectangle 21"/>
              <p:cNvSpPr>
                <a:spLocks noChangeArrowheads="1"/>
              </p:cNvSpPr>
              <p:nvPr/>
            </p:nvSpPr>
            <p:spPr bwMode="auto">
              <a:xfrm>
                <a:off x="835" y="4723"/>
                <a:ext cx="345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Straße:</a:t>
                </a:r>
              </a:p>
            </p:txBody>
          </p:sp>
          <p:sp>
            <p:nvSpPr>
              <p:cNvPr id="12367" name="Rectangle 22"/>
              <p:cNvSpPr>
                <a:spLocks noChangeArrowheads="1"/>
              </p:cNvSpPr>
              <p:nvPr/>
            </p:nvSpPr>
            <p:spPr bwMode="auto">
              <a:xfrm>
                <a:off x="838" y="4963"/>
                <a:ext cx="749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PLZ:            Ort:</a:t>
                </a:r>
              </a:p>
            </p:txBody>
          </p:sp>
          <p:sp>
            <p:nvSpPr>
              <p:cNvPr id="12368" name="Rectangle 23"/>
              <p:cNvSpPr>
                <a:spLocks noChangeArrowheads="1"/>
              </p:cNvSpPr>
              <p:nvPr/>
            </p:nvSpPr>
            <p:spPr bwMode="auto">
              <a:xfrm>
                <a:off x="838" y="5204"/>
                <a:ext cx="369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Telefon:</a:t>
                </a:r>
              </a:p>
            </p:txBody>
          </p:sp>
          <p:sp>
            <p:nvSpPr>
              <p:cNvPr id="12369" name="Rectangle 24"/>
              <p:cNvSpPr>
                <a:spLocks noChangeArrowheads="1"/>
              </p:cNvSpPr>
              <p:nvPr/>
            </p:nvSpPr>
            <p:spPr bwMode="auto">
              <a:xfrm>
                <a:off x="837" y="5443"/>
                <a:ext cx="327" cy="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300">
                    <a:solidFill>
                      <a:srgbClr val="000000"/>
                    </a:solidFill>
                    <a:latin typeface="Arial" charset="0"/>
                  </a:rPr>
                  <a:t>E-Mail:</a:t>
                </a:r>
              </a:p>
            </p:txBody>
          </p:sp>
        </p:grpSp>
        <p:sp>
          <p:nvSpPr>
            <p:cNvPr id="12305" name="Rectangle 25"/>
            <p:cNvSpPr>
              <a:spLocks noChangeArrowheads="1"/>
            </p:cNvSpPr>
            <p:nvPr/>
          </p:nvSpPr>
          <p:spPr bwMode="auto">
            <a:xfrm>
              <a:off x="1159" y="2073"/>
              <a:ext cx="221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Archäologie (Vor- und Frühgeschichte)</a:t>
              </a:r>
            </a:p>
          </p:txBody>
        </p:sp>
        <p:sp>
          <p:nvSpPr>
            <p:cNvPr id="12306" name="Rectangle 26"/>
            <p:cNvSpPr>
              <a:spLocks noChangeArrowheads="1"/>
            </p:cNvSpPr>
            <p:nvPr/>
          </p:nvSpPr>
          <p:spPr bwMode="auto">
            <a:xfrm>
              <a:off x="1159" y="2253"/>
              <a:ext cx="127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Bücherei + Sammlung</a:t>
              </a:r>
            </a:p>
          </p:txBody>
        </p:sp>
        <p:sp>
          <p:nvSpPr>
            <p:cNvPr id="12307" name="Rectangle 27"/>
            <p:cNvSpPr>
              <a:spLocks noChangeArrowheads="1"/>
            </p:cNvSpPr>
            <p:nvPr/>
          </p:nvSpPr>
          <p:spPr bwMode="auto">
            <a:xfrm>
              <a:off x="1159" y="2426"/>
              <a:ext cx="152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Camp-King-Zeitgeschichte</a:t>
              </a:r>
            </a:p>
          </p:txBody>
        </p:sp>
        <p:sp>
          <p:nvSpPr>
            <p:cNvPr id="12308" name="Rectangle 28"/>
            <p:cNvSpPr>
              <a:spLocks noChangeArrowheads="1"/>
            </p:cNvSpPr>
            <p:nvPr/>
          </p:nvSpPr>
          <p:spPr bwMode="auto">
            <a:xfrm>
              <a:off x="1159" y="2607"/>
              <a:ext cx="135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Denkmal-/Hauskataster</a:t>
              </a:r>
            </a:p>
          </p:txBody>
        </p:sp>
        <p:sp>
          <p:nvSpPr>
            <p:cNvPr id="12309" name="Rectangle 29"/>
            <p:cNvSpPr>
              <a:spLocks noChangeArrowheads="1"/>
            </p:cNvSpPr>
            <p:nvPr/>
          </p:nvSpPr>
          <p:spPr bwMode="auto">
            <a:xfrm>
              <a:off x="1159" y="2786"/>
              <a:ext cx="147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Geologie und Mineralogie</a:t>
              </a:r>
            </a:p>
          </p:txBody>
        </p:sp>
        <p:sp>
          <p:nvSpPr>
            <p:cNvPr id="12310" name="Rectangle 30"/>
            <p:cNvSpPr>
              <a:spLocks noChangeArrowheads="1"/>
            </p:cNvSpPr>
            <p:nvPr/>
          </p:nvSpPr>
          <p:spPr bwMode="auto">
            <a:xfrm>
              <a:off x="1155" y="2968"/>
              <a:ext cx="75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Glasindustrie</a:t>
              </a:r>
            </a:p>
          </p:txBody>
        </p:sp>
        <p:sp>
          <p:nvSpPr>
            <p:cNvPr id="12311" name="Rectangle 31"/>
            <p:cNvSpPr>
              <a:spLocks noChangeArrowheads="1"/>
            </p:cNvSpPr>
            <p:nvPr/>
          </p:nvSpPr>
          <p:spPr bwMode="auto">
            <a:xfrm>
              <a:off x="1157" y="3147"/>
              <a:ext cx="208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Industrie- und Handwerksgeschichte</a:t>
              </a:r>
            </a:p>
          </p:txBody>
        </p:sp>
        <p:sp>
          <p:nvSpPr>
            <p:cNvPr id="12312" name="Rectangle 32"/>
            <p:cNvSpPr>
              <a:spLocks noChangeArrowheads="1"/>
            </p:cNvSpPr>
            <p:nvPr/>
          </p:nvSpPr>
          <p:spPr bwMode="auto">
            <a:xfrm>
              <a:off x="1159" y="3327"/>
              <a:ext cx="42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Mühlen</a:t>
              </a:r>
            </a:p>
          </p:txBody>
        </p:sp>
        <p:sp>
          <p:nvSpPr>
            <p:cNvPr id="12313" name="Rectangle 33"/>
            <p:cNvSpPr>
              <a:spLocks noChangeArrowheads="1"/>
            </p:cNvSpPr>
            <p:nvPr/>
          </p:nvSpPr>
          <p:spPr bwMode="auto">
            <a:xfrm>
              <a:off x="1159" y="3507"/>
              <a:ext cx="875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Postgeschichte</a:t>
              </a:r>
            </a:p>
          </p:txBody>
        </p:sp>
        <p:sp>
          <p:nvSpPr>
            <p:cNvPr id="12314" name="Rectangle 34"/>
            <p:cNvSpPr>
              <a:spLocks noChangeArrowheads="1"/>
            </p:cNvSpPr>
            <p:nvPr/>
          </p:nvSpPr>
          <p:spPr bwMode="auto">
            <a:xfrm>
              <a:off x="1157" y="3688"/>
              <a:ext cx="91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Stadtgeschichte</a:t>
              </a:r>
            </a:p>
          </p:txBody>
        </p:sp>
        <p:sp>
          <p:nvSpPr>
            <p:cNvPr id="12315" name="Rectangle 35"/>
            <p:cNvSpPr>
              <a:spLocks noChangeArrowheads="1"/>
            </p:cNvSpPr>
            <p:nvPr/>
          </p:nvSpPr>
          <p:spPr bwMode="auto">
            <a:xfrm>
              <a:off x="1159" y="3861"/>
              <a:ext cx="1573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600">
                  <a:solidFill>
                    <a:srgbClr val="000000"/>
                  </a:solidFill>
                  <a:latin typeface="Arial" charset="0"/>
                </a:rPr>
                <a:t>Ich möchte Mitglied werden</a:t>
              </a:r>
            </a:p>
          </p:txBody>
        </p:sp>
        <p:grpSp>
          <p:nvGrpSpPr>
            <p:cNvPr id="12316" name="Group 36"/>
            <p:cNvGrpSpPr>
              <a:grpSpLocks/>
            </p:cNvGrpSpPr>
            <p:nvPr/>
          </p:nvGrpSpPr>
          <p:grpSpPr bwMode="auto">
            <a:xfrm>
              <a:off x="531" y="4142"/>
              <a:ext cx="3652" cy="0"/>
              <a:chOff x="531" y="4142"/>
              <a:chExt cx="3652" cy="0"/>
            </a:xfrm>
          </p:grpSpPr>
          <p:sp>
            <p:nvSpPr>
              <p:cNvPr id="12350" name="Line 37"/>
              <p:cNvSpPr>
                <a:spLocks noChangeShapeType="1"/>
              </p:cNvSpPr>
              <p:nvPr/>
            </p:nvSpPr>
            <p:spPr bwMode="auto">
              <a:xfrm>
                <a:off x="531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1" name="Line 38"/>
              <p:cNvSpPr>
                <a:spLocks noChangeShapeType="1"/>
              </p:cNvSpPr>
              <p:nvPr/>
            </p:nvSpPr>
            <p:spPr bwMode="auto">
              <a:xfrm>
                <a:off x="3829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2" name="Line 39"/>
              <p:cNvSpPr>
                <a:spLocks noChangeShapeType="1"/>
              </p:cNvSpPr>
              <p:nvPr/>
            </p:nvSpPr>
            <p:spPr bwMode="auto">
              <a:xfrm>
                <a:off x="4128" y="4142"/>
                <a:ext cx="55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3" name="Line 40"/>
              <p:cNvSpPr>
                <a:spLocks noChangeShapeType="1"/>
              </p:cNvSpPr>
              <p:nvPr/>
            </p:nvSpPr>
            <p:spPr bwMode="auto">
              <a:xfrm>
                <a:off x="1135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4" name="Line 41"/>
              <p:cNvSpPr>
                <a:spLocks noChangeShapeType="1"/>
              </p:cNvSpPr>
              <p:nvPr/>
            </p:nvSpPr>
            <p:spPr bwMode="auto">
              <a:xfrm>
                <a:off x="3531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5" name="Line 42"/>
              <p:cNvSpPr>
                <a:spLocks noChangeShapeType="1"/>
              </p:cNvSpPr>
              <p:nvPr/>
            </p:nvSpPr>
            <p:spPr bwMode="auto">
              <a:xfrm>
                <a:off x="3232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6" name="Line 43"/>
              <p:cNvSpPr>
                <a:spLocks noChangeShapeType="1"/>
              </p:cNvSpPr>
              <p:nvPr/>
            </p:nvSpPr>
            <p:spPr bwMode="auto">
              <a:xfrm>
                <a:off x="2933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7" name="Line 44"/>
              <p:cNvSpPr>
                <a:spLocks noChangeShapeType="1"/>
              </p:cNvSpPr>
              <p:nvPr/>
            </p:nvSpPr>
            <p:spPr bwMode="auto">
              <a:xfrm>
                <a:off x="2629" y="4142"/>
                <a:ext cx="128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8" name="Line 45"/>
              <p:cNvSpPr>
                <a:spLocks noChangeShapeType="1"/>
              </p:cNvSpPr>
              <p:nvPr/>
            </p:nvSpPr>
            <p:spPr bwMode="auto">
              <a:xfrm>
                <a:off x="2330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59" name="Line 46"/>
              <p:cNvSpPr>
                <a:spLocks noChangeShapeType="1"/>
              </p:cNvSpPr>
              <p:nvPr/>
            </p:nvSpPr>
            <p:spPr bwMode="auto">
              <a:xfrm>
                <a:off x="2031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0" name="Line 47"/>
              <p:cNvSpPr>
                <a:spLocks noChangeShapeType="1"/>
              </p:cNvSpPr>
              <p:nvPr/>
            </p:nvSpPr>
            <p:spPr bwMode="auto">
              <a:xfrm>
                <a:off x="1733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1" name="Line 48"/>
              <p:cNvSpPr>
                <a:spLocks noChangeShapeType="1"/>
              </p:cNvSpPr>
              <p:nvPr/>
            </p:nvSpPr>
            <p:spPr bwMode="auto">
              <a:xfrm>
                <a:off x="1434" y="4142"/>
                <a:ext cx="122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362" name="Line 49"/>
              <p:cNvSpPr>
                <a:spLocks noChangeShapeType="1"/>
              </p:cNvSpPr>
              <p:nvPr/>
            </p:nvSpPr>
            <p:spPr bwMode="auto">
              <a:xfrm>
                <a:off x="830" y="4142"/>
                <a:ext cx="129" cy="0"/>
              </a:xfrm>
              <a:prstGeom prst="line">
                <a:avLst/>
              </a:prstGeom>
              <a:noFill/>
              <a:ln w="9360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2317" name="Freeform 50"/>
            <p:cNvSpPr>
              <a:spLocks noChangeArrowheads="1"/>
            </p:cNvSpPr>
            <p:nvPr/>
          </p:nvSpPr>
          <p:spPr bwMode="auto">
            <a:xfrm>
              <a:off x="919" y="2101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18" name="Freeform 51"/>
            <p:cNvSpPr>
              <a:spLocks noChangeArrowheads="1"/>
            </p:cNvSpPr>
            <p:nvPr/>
          </p:nvSpPr>
          <p:spPr bwMode="auto">
            <a:xfrm>
              <a:off x="919" y="2101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19" name="Freeform 52"/>
            <p:cNvSpPr>
              <a:spLocks noChangeArrowheads="1"/>
            </p:cNvSpPr>
            <p:nvPr/>
          </p:nvSpPr>
          <p:spPr bwMode="auto">
            <a:xfrm>
              <a:off x="919" y="2282"/>
              <a:ext cx="116" cy="130"/>
            </a:xfrm>
            <a:custGeom>
              <a:avLst/>
              <a:gdLst>
                <a:gd name="T0" fmla="*/ 48 w 120"/>
                <a:gd name="T1" fmla="*/ 111 h 134"/>
                <a:gd name="T2" fmla="*/ 0 w 120"/>
                <a:gd name="T3" fmla="*/ 111 h 134"/>
                <a:gd name="T4" fmla="*/ 0 w 120"/>
                <a:gd name="T5" fmla="*/ 0 h 134"/>
                <a:gd name="T6" fmla="*/ 98 w 120"/>
                <a:gd name="T7" fmla="*/ 0 h 134"/>
                <a:gd name="T8" fmla="*/ 98 w 120"/>
                <a:gd name="T9" fmla="*/ 111 h 134"/>
                <a:gd name="T10" fmla="*/ 48 w 120"/>
                <a:gd name="T11" fmla="*/ 111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4">
                  <a:moveTo>
                    <a:pt x="60" y="134"/>
                  </a:moveTo>
                  <a:lnTo>
                    <a:pt x="0" y="134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6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0" name="Freeform 53"/>
            <p:cNvSpPr>
              <a:spLocks noChangeArrowheads="1"/>
            </p:cNvSpPr>
            <p:nvPr/>
          </p:nvSpPr>
          <p:spPr bwMode="auto">
            <a:xfrm>
              <a:off x="919" y="2282"/>
              <a:ext cx="116" cy="130"/>
            </a:xfrm>
            <a:custGeom>
              <a:avLst/>
              <a:gdLst>
                <a:gd name="T0" fmla="*/ 48 w 120"/>
                <a:gd name="T1" fmla="*/ 111 h 134"/>
                <a:gd name="T2" fmla="*/ 0 w 120"/>
                <a:gd name="T3" fmla="*/ 111 h 134"/>
                <a:gd name="T4" fmla="*/ 0 w 120"/>
                <a:gd name="T5" fmla="*/ 0 h 134"/>
                <a:gd name="T6" fmla="*/ 98 w 120"/>
                <a:gd name="T7" fmla="*/ 0 h 134"/>
                <a:gd name="T8" fmla="*/ 98 w 120"/>
                <a:gd name="T9" fmla="*/ 111 h 134"/>
                <a:gd name="T10" fmla="*/ 48 w 120"/>
                <a:gd name="T11" fmla="*/ 111 h 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4">
                  <a:moveTo>
                    <a:pt x="60" y="134"/>
                  </a:moveTo>
                  <a:lnTo>
                    <a:pt x="0" y="134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60" y="134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1" name="Freeform 54"/>
            <p:cNvSpPr>
              <a:spLocks noChangeArrowheads="1"/>
            </p:cNvSpPr>
            <p:nvPr/>
          </p:nvSpPr>
          <p:spPr bwMode="auto">
            <a:xfrm>
              <a:off x="919" y="2641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2" name="Freeform 55"/>
            <p:cNvSpPr>
              <a:spLocks noChangeArrowheads="1"/>
            </p:cNvSpPr>
            <p:nvPr/>
          </p:nvSpPr>
          <p:spPr bwMode="auto">
            <a:xfrm>
              <a:off x="919" y="2641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3" name="Freeform 56"/>
            <p:cNvSpPr>
              <a:spLocks noChangeArrowheads="1"/>
            </p:cNvSpPr>
            <p:nvPr/>
          </p:nvSpPr>
          <p:spPr bwMode="auto">
            <a:xfrm>
              <a:off x="919" y="2460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4" name="Freeform 57"/>
            <p:cNvSpPr>
              <a:spLocks noChangeArrowheads="1"/>
            </p:cNvSpPr>
            <p:nvPr/>
          </p:nvSpPr>
          <p:spPr bwMode="auto">
            <a:xfrm>
              <a:off x="919" y="2460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5" name="Freeform 58"/>
            <p:cNvSpPr>
              <a:spLocks noChangeArrowheads="1"/>
            </p:cNvSpPr>
            <p:nvPr/>
          </p:nvSpPr>
          <p:spPr bwMode="auto">
            <a:xfrm>
              <a:off x="919" y="281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6" name="Freeform 59"/>
            <p:cNvSpPr>
              <a:spLocks noChangeArrowheads="1"/>
            </p:cNvSpPr>
            <p:nvPr/>
          </p:nvSpPr>
          <p:spPr bwMode="auto">
            <a:xfrm>
              <a:off x="919" y="281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7" name="Freeform 60"/>
            <p:cNvSpPr>
              <a:spLocks noChangeArrowheads="1"/>
            </p:cNvSpPr>
            <p:nvPr/>
          </p:nvSpPr>
          <p:spPr bwMode="auto">
            <a:xfrm>
              <a:off x="919" y="299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8" name="Freeform 61"/>
            <p:cNvSpPr>
              <a:spLocks noChangeArrowheads="1"/>
            </p:cNvSpPr>
            <p:nvPr/>
          </p:nvSpPr>
          <p:spPr bwMode="auto">
            <a:xfrm>
              <a:off x="919" y="299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29" name="Freeform 62"/>
            <p:cNvSpPr>
              <a:spLocks noChangeArrowheads="1"/>
            </p:cNvSpPr>
            <p:nvPr/>
          </p:nvSpPr>
          <p:spPr bwMode="auto">
            <a:xfrm>
              <a:off x="919" y="3356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0" name="Freeform 63"/>
            <p:cNvSpPr>
              <a:spLocks noChangeArrowheads="1"/>
            </p:cNvSpPr>
            <p:nvPr/>
          </p:nvSpPr>
          <p:spPr bwMode="auto">
            <a:xfrm>
              <a:off x="919" y="3356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1" name="Freeform 64"/>
            <p:cNvSpPr>
              <a:spLocks noChangeArrowheads="1"/>
            </p:cNvSpPr>
            <p:nvPr/>
          </p:nvSpPr>
          <p:spPr bwMode="auto">
            <a:xfrm>
              <a:off x="919" y="3535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2" name="Freeform 65"/>
            <p:cNvSpPr>
              <a:spLocks noChangeArrowheads="1"/>
            </p:cNvSpPr>
            <p:nvPr/>
          </p:nvSpPr>
          <p:spPr bwMode="auto">
            <a:xfrm>
              <a:off x="919" y="3535"/>
              <a:ext cx="116" cy="123"/>
            </a:xfrm>
            <a:custGeom>
              <a:avLst/>
              <a:gdLst>
                <a:gd name="T0" fmla="*/ 48 w 120"/>
                <a:gd name="T1" fmla="*/ 105 h 127"/>
                <a:gd name="T2" fmla="*/ 0 w 120"/>
                <a:gd name="T3" fmla="*/ 105 h 127"/>
                <a:gd name="T4" fmla="*/ 0 w 120"/>
                <a:gd name="T5" fmla="*/ 0 h 127"/>
                <a:gd name="T6" fmla="*/ 98 w 120"/>
                <a:gd name="T7" fmla="*/ 0 h 127"/>
                <a:gd name="T8" fmla="*/ 98 w 120"/>
                <a:gd name="T9" fmla="*/ 105 h 127"/>
                <a:gd name="T10" fmla="*/ 48 w 120"/>
                <a:gd name="T11" fmla="*/ 105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27">
                  <a:moveTo>
                    <a:pt x="60" y="127"/>
                  </a:moveTo>
                  <a:lnTo>
                    <a:pt x="0" y="127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27"/>
                  </a:lnTo>
                  <a:lnTo>
                    <a:pt x="60" y="127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3" name="Freeform 66"/>
            <p:cNvSpPr>
              <a:spLocks noChangeArrowheads="1"/>
            </p:cNvSpPr>
            <p:nvPr/>
          </p:nvSpPr>
          <p:spPr bwMode="auto">
            <a:xfrm>
              <a:off x="919" y="3710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4" name="Freeform 67"/>
            <p:cNvSpPr>
              <a:spLocks noChangeArrowheads="1"/>
            </p:cNvSpPr>
            <p:nvPr/>
          </p:nvSpPr>
          <p:spPr bwMode="auto">
            <a:xfrm>
              <a:off x="919" y="3710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5" name="Freeform 68"/>
            <p:cNvSpPr>
              <a:spLocks noChangeArrowheads="1"/>
            </p:cNvSpPr>
            <p:nvPr/>
          </p:nvSpPr>
          <p:spPr bwMode="auto">
            <a:xfrm>
              <a:off x="919" y="317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6" name="Freeform 69"/>
            <p:cNvSpPr>
              <a:spLocks noChangeArrowheads="1"/>
            </p:cNvSpPr>
            <p:nvPr/>
          </p:nvSpPr>
          <p:spPr bwMode="auto">
            <a:xfrm>
              <a:off x="919" y="3175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7" name="Freeform 70"/>
            <p:cNvSpPr>
              <a:spLocks noChangeArrowheads="1"/>
            </p:cNvSpPr>
            <p:nvPr/>
          </p:nvSpPr>
          <p:spPr bwMode="auto">
            <a:xfrm>
              <a:off x="919" y="3889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8" name="Freeform 71"/>
            <p:cNvSpPr>
              <a:spLocks noChangeArrowheads="1"/>
            </p:cNvSpPr>
            <p:nvPr/>
          </p:nvSpPr>
          <p:spPr bwMode="auto">
            <a:xfrm>
              <a:off x="919" y="3889"/>
              <a:ext cx="116" cy="129"/>
            </a:xfrm>
            <a:custGeom>
              <a:avLst/>
              <a:gdLst>
                <a:gd name="T0" fmla="*/ 48 w 120"/>
                <a:gd name="T1" fmla="*/ 110 h 133"/>
                <a:gd name="T2" fmla="*/ 0 w 120"/>
                <a:gd name="T3" fmla="*/ 110 h 133"/>
                <a:gd name="T4" fmla="*/ 0 w 120"/>
                <a:gd name="T5" fmla="*/ 0 h 133"/>
                <a:gd name="T6" fmla="*/ 98 w 120"/>
                <a:gd name="T7" fmla="*/ 0 h 133"/>
                <a:gd name="T8" fmla="*/ 98 w 120"/>
                <a:gd name="T9" fmla="*/ 110 h 133"/>
                <a:gd name="T10" fmla="*/ 48 w 120"/>
                <a:gd name="T11" fmla="*/ 110 h 1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133">
                  <a:moveTo>
                    <a:pt x="60" y="133"/>
                  </a:moveTo>
                  <a:lnTo>
                    <a:pt x="0" y="133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33"/>
                  </a:lnTo>
                  <a:lnTo>
                    <a:pt x="60" y="133"/>
                  </a:ln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339" name="Group 72"/>
            <p:cNvGrpSpPr>
              <a:grpSpLocks/>
            </p:cNvGrpSpPr>
            <p:nvPr/>
          </p:nvGrpSpPr>
          <p:grpSpPr bwMode="auto">
            <a:xfrm>
              <a:off x="798" y="779"/>
              <a:ext cx="3184" cy="600"/>
              <a:chOff x="798" y="779"/>
              <a:chExt cx="3184" cy="600"/>
            </a:xfrm>
          </p:grpSpPr>
          <p:pic>
            <p:nvPicPr>
              <p:cNvPr id="12340" name="Picture 7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" y="857"/>
                <a:ext cx="517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341" name="Rectangle 74"/>
              <p:cNvSpPr>
                <a:spLocks noChangeArrowheads="1"/>
              </p:cNvSpPr>
              <p:nvPr/>
            </p:nvSpPr>
            <p:spPr bwMode="auto">
              <a:xfrm>
                <a:off x="798" y="857"/>
                <a:ext cx="517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pic>
            <p:nvPicPr>
              <p:cNvPr id="12342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6" y="857"/>
                <a:ext cx="516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343" name="Rectangle 76"/>
              <p:cNvSpPr>
                <a:spLocks noChangeArrowheads="1"/>
              </p:cNvSpPr>
              <p:nvPr/>
            </p:nvSpPr>
            <p:spPr bwMode="auto">
              <a:xfrm>
                <a:off x="3466" y="857"/>
                <a:ext cx="516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altLang="de-DE"/>
              </a:p>
            </p:txBody>
          </p:sp>
          <p:grpSp>
            <p:nvGrpSpPr>
              <p:cNvPr id="12344" name="Group 77"/>
              <p:cNvGrpSpPr>
                <a:grpSpLocks/>
              </p:cNvGrpSpPr>
              <p:nvPr/>
            </p:nvGrpSpPr>
            <p:grpSpPr bwMode="auto">
              <a:xfrm>
                <a:off x="1359" y="779"/>
                <a:ext cx="2047" cy="589"/>
                <a:chOff x="1359" y="779"/>
                <a:chExt cx="2047" cy="589"/>
              </a:xfrm>
            </p:grpSpPr>
            <p:grpSp>
              <p:nvGrpSpPr>
                <p:cNvPr id="12345" name="Group 78"/>
                <p:cNvGrpSpPr>
                  <a:grpSpLocks/>
                </p:cNvGrpSpPr>
                <p:nvPr/>
              </p:nvGrpSpPr>
              <p:grpSpPr bwMode="auto">
                <a:xfrm>
                  <a:off x="1775" y="779"/>
                  <a:ext cx="1215" cy="376"/>
                  <a:chOff x="1775" y="779"/>
                  <a:chExt cx="1215" cy="376"/>
                </a:xfrm>
              </p:grpSpPr>
              <p:sp>
                <p:nvSpPr>
                  <p:cNvPr id="12347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775" y="779"/>
                    <a:ext cx="1215" cy="3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 altLang="de-DE"/>
                  </a:p>
                </p:txBody>
              </p:sp>
              <p:sp>
                <p:nvSpPr>
                  <p:cNvPr id="12348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805"/>
                    <a:ext cx="1022" cy="1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eaLnBrk="0" hangingPunct="0">
                      <a:spcBef>
                        <a:spcPct val="20000"/>
                      </a:spcBef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DE" altLang="de-DE" sz="1700">
                        <a:solidFill>
                          <a:srgbClr val="000000"/>
                        </a:solidFill>
                        <a:latin typeface="Arial" charset="0"/>
                      </a:rPr>
                      <a:t>www.Ursella.Org</a:t>
                    </a:r>
                  </a:p>
                </p:txBody>
              </p:sp>
              <p:sp>
                <p:nvSpPr>
                  <p:cNvPr id="1234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1013"/>
                    <a:ext cx="1049" cy="1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32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eaLnBrk="0" hangingPunct="0">
                      <a:spcBef>
                        <a:spcPct val="20000"/>
                      </a:spcBef>
                      <a:buFont typeface="Arial" charset="0"/>
                      <a:buChar char="•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eaLnBrk="0" hangingPunct="0">
                      <a:spcBef>
                        <a:spcPct val="20000"/>
                      </a:spcBef>
                      <a:buFont typeface="Arial" charset="0"/>
                      <a:buChar char="–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eaLnBrk="0" hangingPunct="0">
                      <a:spcBef>
                        <a:spcPct val="20000"/>
                      </a:spcBef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defTabSz="449263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charset="0"/>
                      <a:buChar char="»"/>
                      <a:tabLst>
                        <a:tab pos="0" algn="l"/>
                        <a:tab pos="447675" algn="l"/>
                        <a:tab pos="896938" algn="l"/>
                        <a:tab pos="1346200" algn="l"/>
                        <a:tab pos="1795463" algn="l"/>
                        <a:tab pos="2244725" algn="l"/>
                        <a:tab pos="2693988" algn="l"/>
                        <a:tab pos="3143250" algn="l"/>
                        <a:tab pos="3592513" algn="l"/>
                        <a:tab pos="4041775" algn="l"/>
                        <a:tab pos="4491038" algn="l"/>
                        <a:tab pos="4940300" algn="l"/>
                        <a:tab pos="5389563" algn="l"/>
                        <a:tab pos="5838825" algn="l"/>
                        <a:tab pos="6288088" algn="l"/>
                        <a:tab pos="6737350" algn="l"/>
                        <a:tab pos="7186613" algn="l"/>
                        <a:tab pos="7635875" algn="l"/>
                        <a:tab pos="8085138" algn="l"/>
                        <a:tab pos="8534400" algn="l"/>
                        <a:tab pos="8983663" algn="l"/>
                      </a:tabLst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de-DE" altLang="de-DE" sz="1200">
                        <a:solidFill>
                          <a:srgbClr val="000000"/>
                        </a:solidFill>
                        <a:latin typeface="Arial" charset="0"/>
                      </a:rPr>
                      <a:t>E-Mail: Obugv@aol.com</a:t>
                    </a:r>
                  </a:p>
                </p:txBody>
              </p:sp>
            </p:grpSp>
            <p:sp>
              <p:nvSpPr>
                <p:cNvPr id="1234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359" y="1115"/>
                  <a:ext cx="2047" cy="2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charset="0"/>
                    <a:buChar char="•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eaLnBrk="0" hangingPunct="0">
                    <a:spcBef>
                      <a:spcPct val="20000"/>
                    </a:spcBef>
                    <a:buFont typeface="Arial" charset="0"/>
                    <a:buChar char="–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eaLnBrk="0" hangingPunct="0">
                    <a:spcBef>
                      <a:spcPct val="20000"/>
                    </a:spcBef>
                    <a:buFont typeface="Arial" charset="0"/>
                    <a:buChar char="•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eaLnBrk="0" hangingPunct="0">
                    <a:spcBef>
                      <a:spcPct val="20000"/>
                    </a:spcBef>
                    <a:buFont typeface="Arial" charset="0"/>
                    <a:buChar char="–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eaLnBrk="0" hangingPunct="0">
                    <a:spcBef>
                      <a:spcPct val="20000"/>
                    </a:spcBef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defTabSz="449263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DE" altLang="de-DE" sz="1000">
                      <a:solidFill>
                        <a:srgbClr val="000000"/>
                      </a:solidFill>
                      <a:latin typeface="Arial" charset="0"/>
                    </a:rPr>
                    <a:t>Verein für Geschichte und Heimatkunde e.V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de-DE" altLang="de-DE" sz="1000" b="1">
                      <a:solidFill>
                        <a:srgbClr val="000000"/>
                      </a:solidFill>
                      <a:latin typeface="Arial" charset="0"/>
                    </a:rPr>
                    <a:t>Postfach 11 46,  61401 Oberursel, </a:t>
                  </a:r>
                  <a:r>
                    <a:rPr lang="de-DE" altLang="de-DE" sz="1000">
                      <a:solidFill>
                        <a:srgbClr val="000000"/>
                      </a:solidFill>
                      <a:latin typeface="&#10;                    sans-seri" charset="0"/>
                    </a:rPr>
                    <a:t> Hospitalstraße 9</a:t>
                  </a:r>
                </a:p>
              </p:txBody>
            </p:sp>
          </p:grpSp>
        </p:grpSp>
      </p:grpSp>
      <p:sp>
        <p:nvSpPr>
          <p:cNvPr id="11274" name="Textfeld 83"/>
          <p:cNvSpPr txBox="1">
            <a:spLocks noChangeArrowheads="1"/>
          </p:cNvSpPr>
          <p:nvPr/>
        </p:nvSpPr>
        <p:spPr bwMode="auto">
          <a:xfrm>
            <a:off x="323850" y="990600"/>
            <a:ext cx="1106488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5. Seite</a:t>
            </a:r>
          </a:p>
        </p:txBody>
      </p:sp>
      <p:sp>
        <p:nvSpPr>
          <p:cNvPr id="85" name="Textfeld 84"/>
          <p:cNvSpPr txBox="1"/>
          <p:nvPr/>
        </p:nvSpPr>
        <p:spPr>
          <a:xfrm rot="20700000">
            <a:off x="358775" y="1530350"/>
            <a:ext cx="3114675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Optional</a:t>
            </a:r>
          </a:p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Diese Seite nur einführen, wenn Platz 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3324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13320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3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1520825" y="1312863"/>
            <a:ext cx="496887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Druckhinweis für den eigenen Drucker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buClrTx/>
              <a:buFontTx/>
              <a:buNone/>
              <a:defRPr/>
            </a:pPr>
            <a:endParaRPr lang="de-DE" altLang="de-DE" sz="1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Man kann: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A4-einseitig oder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A4-doppelseitig  (Duplex) oder 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A5-doppelseitig (Broschüre)</a:t>
            </a:r>
          </a:p>
          <a:p>
            <a:pPr>
              <a:buClrTx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drucken</a:t>
            </a:r>
          </a:p>
          <a:p>
            <a:pPr>
              <a:buClrTx/>
              <a:buFontTx/>
              <a:buNone/>
              <a:defRPr/>
            </a:pPr>
            <a:endParaRPr lang="de-DE" altLang="de-DE" sz="1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Um einen automatisch richtigen Umbruch zu erzielen, muss folgendes beachtet werden: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A-4 einseitig: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Keine besondere Beachtung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A-4 beidseitig: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Die ungerade Seite ist immer die Vorderseite,</a:t>
            </a:r>
            <a:b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d.h. die gerade Seite ist immer die Rückseite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  <a:defRPr/>
            </a:pP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A-5 (Broschüre) :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Der Umbruch geschieht automatisch: d.h. die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erste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wird mit der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letzten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und die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zweite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mit der </a:t>
            </a:r>
            <a:r>
              <a:rPr lang="de-DE" altLang="de-DE" sz="1400" b="1" i="1" dirty="0">
                <a:solidFill>
                  <a:srgbClr val="000000"/>
                </a:solidFill>
                <a:cs typeface="Times New Roman" panose="02020603050405020304" pitchFamily="18" charset="0"/>
              </a:rPr>
              <a:t>vorletzten Seite 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gedruckt. </a:t>
            </a:r>
            <a:r>
              <a:rPr lang="de-DE" altLang="de-DE" sz="1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U.s.w</a:t>
            </a: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defRPr/>
            </a:pPr>
            <a:endParaRPr lang="de-DE" altLang="de-DE" sz="1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Falls das Druckwerk als Broschüre gedruckt wird (A-5, 4Seiten/Blatt),</a:t>
            </a: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muss die Gesamtseitenzahl durch 4 teilbar sein.</a:t>
            </a:r>
          </a:p>
          <a:p>
            <a:pPr>
              <a:buClrTx/>
              <a:buFontTx/>
              <a:buNone/>
              <a:defRPr/>
            </a:pPr>
            <a:r>
              <a:rPr lang="de-DE" altLang="de-DE" sz="1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D.h.: Die Seitenzahl muss vor der vorletzten Seite mit „Leerseiten“ oder weniger wichtigen Füllseiten aufgefüllt werden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6516688" y="9328150"/>
            <a:ext cx="411162" cy="769938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0" y="10117138"/>
            <a:ext cx="7591425" cy="0"/>
          </a:xfrm>
          <a:prstGeom prst="line">
            <a:avLst/>
          </a:prstGeom>
          <a:noFill/>
          <a:ln w="36000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17725" y="9752013"/>
            <a:ext cx="3389313" cy="74136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MUSTER FEINBAU GmbH, Im Diezen 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Filterbau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1938-1991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772275" y="9894888"/>
            <a:ext cx="7048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13102012</a:t>
            </a:r>
          </a:p>
        </p:txBody>
      </p:sp>
      <p:grpSp>
        <p:nvGrpSpPr>
          <p:cNvPr id="14346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50" name="Rectangle 15"/>
            <p:cNvSpPr>
              <a:spLocks noChangeArrowheads="1"/>
            </p:cNvSpPr>
            <p:nvPr/>
          </p:nvSpPr>
          <p:spPr bwMode="auto">
            <a:xfrm>
              <a:off x="1376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14347" name="Textfeld 1"/>
          <p:cNvSpPr txBox="1">
            <a:spLocks noChangeArrowheads="1"/>
          </p:cNvSpPr>
          <p:nvPr/>
        </p:nvSpPr>
        <p:spPr bwMode="auto">
          <a:xfrm>
            <a:off x="2187575" y="874713"/>
            <a:ext cx="3424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>
                <a:solidFill>
                  <a:schemeClr val="tx1"/>
                </a:solidFill>
              </a:rPr>
              <a:t>Hintergrundinformationen</a:t>
            </a:r>
          </a:p>
          <a:p>
            <a:pPr algn="ctr"/>
            <a:endParaRPr lang="de-DE" altLang="de-DE">
              <a:solidFill>
                <a:schemeClr val="tx1"/>
              </a:solidFill>
            </a:endParaRPr>
          </a:p>
          <a:p>
            <a:pPr algn="ctr"/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14348" name="Rechteck 2"/>
          <p:cNvSpPr>
            <a:spLocks noChangeArrowheads="1"/>
          </p:cNvSpPr>
          <p:nvPr/>
        </p:nvSpPr>
        <p:spPr bwMode="auto">
          <a:xfrm>
            <a:off x="882650" y="1449388"/>
            <a:ext cx="5688013" cy="809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4400" indent="-1714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Es hat sich erwiesen, dass unsere Internet-Leser, die Geschichts- </a:t>
            </a:r>
            <a:r>
              <a:rPr lang="de-DE" altLang="de-DE" sz="1200" dirty="0" err="1">
                <a:latin typeface="Verdana" pitchFamily="34" charset="0"/>
              </a:rPr>
              <a:t>aufzeichnungen</a:t>
            </a:r>
            <a:r>
              <a:rPr lang="de-DE" altLang="de-DE" sz="1200" dirty="0">
                <a:latin typeface="Verdana" pitchFamily="34" charset="0"/>
              </a:rPr>
              <a:t> als Druckwerk haben möchten. (Einzeldruck oder Großauflage)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Wir haben uns deshalb entschlossen, diesem Wunsch mit der neuen Computertechnologie und unserer ehrenamtlichen Arbeitsweise Rechnung zu tragen.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endParaRPr lang="de-DE" altLang="de-DE" sz="1200" dirty="0">
              <a:latin typeface="Verdana" pitchFamily="34" charset="0"/>
            </a:endParaRP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Das vorliegende Druckwerk ist nicht vollständig. Die Fülle der bekannten und unbekannten Informationen lässt es nicht zu, dies  als finales Buch zu verlegen. 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Diese Firmenbeschreibung wird über die Zeit ergänzt und steht Jedermann und jederzeit als Druckversion in A4 oder A5 (1) über unsere Webseite </a:t>
            </a:r>
            <a:r>
              <a:rPr lang="de-DE" altLang="de-DE" sz="1200" b="1" dirty="0">
                <a:latin typeface="Verdana" pitchFamily="34" charset="0"/>
                <a:hlinkClick r:id="rId3"/>
              </a:rPr>
              <a:t>www.ursella.org</a:t>
            </a:r>
            <a:r>
              <a:rPr lang="de-DE" altLang="de-DE" sz="1200" b="1" dirty="0">
                <a:latin typeface="Verdana" pitchFamily="34" charset="0"/>
              </a:rPr>
              <a:t> </a:t>
            </a:r>
            <a:r>
              <a:rPr lang="de-DE" altLang="de-DE" sz="1200" dirty="0">
                <a:latin typeface="Verdana" pitchFamily="34" charset="0"/>
              </a:rPr>
              <a:t>zur Verfügung.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</a:rPr>
              <a:t>Mitbürger die etwas zur Oberurseler Geschichte zu sagen und noch alte Bilder oder Aufzeichnungen haben, sind herzlich eingeladen mitzuarbeiten.</a:t>
            </a:r>
            <a:endParaRPr lang="de-DE" altLang="de-DE" sz="2400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endParaRPr lang="de-DE" altLang="de-DE" sz="1200" b="1" dirty="0">
              <a:latin typeface="Verdana" pitchFamily="34" charset="0"/>
            </a:endParaRP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b="1" dirty="0">
                <a:latin typeface="Verdana" pitchFamily="34" charset="0"/>
              </a:rPr>
              <a:t>Sie können: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</a:rPr>
              <a:t>als Sponsor mitarbeiten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</a:rPr>
              <a:t>uns historische Bilder und Text leihweise zur Verfügung stellen.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</a:rPr>
              <a:t>Als Autor mitarbeiten, </a:t>
            </a:r>
            <a:br>
              <a:rPr lang="de-DE" altLang="de-DE" sz="1200" dirty="0">
                <a:latin typeface="Verdana" pitchFamily="34" charset="0"/>
              </a:rPr>
            </a:br>
            <a:r>
              <a:rPr lang="de-DE" altLang="de-DE" sz="1200" dirty="0">
                <a:latin typeface="Verdana" pitchFamily="34" charset="0"/>
              </a:rPr>
              <a:t>auch an bestehenden Firmengeschichten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/>
            </a:r>
            <a:br>
              <a:rPr lang="de-DE" altLang="de-DE" sz="1200" dirty="0">
                <a:latin typeface="Verdana" pitchFamily="34" charset="0"/>
                <a:sym typeface="Wingdings 3" pitchFamily="18" charset="2"/>
              </a:rPr>
            </a:br>
            <a:r>
              <a:rPr lang="de-DE" altLang="de-DE" sz="1200" b="1" dirty="0">
                <a:latin typeface="Verdana" pitchFamily="34" charset="0"/>
                <a:sym typeface="Wingdings 3" pitchFamily="18" charset="2"/>
              </a:rPr>
              <a:t>Arbeitsweise: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Herstellung der Druckvorlage (.</a:t>
            </a:r>
            <a:r>
              <a:rPr lang="de-DE" altLang="de-DE" sz="1200" dirty="0" err="1">
                <a:latin typeface="Verdana" pitchFamily="34" charset="0"/>
                <a:sym typeface="Wingdings 3" pitchFamily="18" charset="2"/>
              </a:rPr>
              <a:t>pdf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, .</a:t>
            </a:r>
            <a:r>
              <a:rPr lang="de-DE" altLang="de-DE" sz="1200" dirty="0" err="1">
                <a:latin typeface="Verdana" pitchFamily="34" charset="0"/>
                <a:sym typeface="Wingdings 3" pitchFamily="18" charset="2"/>
              </a:rPr>
              <a:t>ppt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)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Hinterlegung im Internet (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  <a:hlinkClick r:id="rId3"/>
              </a:rPr>
              <a:t>www.ursella.org</a:t>
            </a: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)</a:t>
            </a:r>
          </a:p>
          <a:p>
            <a:pPr lvl="1" eaLnBrk="1" hangingPunct="1">
              <a:spcBef>
                <a:spcPct val="55000"/>
              </a:spcBef>
              <a:buSzTx/>
              <a:buFont typeface="Wingdings" pitchFamily="2" charset="2"/>
              <a:buChar char="Ø"/>
            </a:pPr>
            <a:r>
              <a:rPr lang="de-DE" altLang="de-DE" sz="1200" dirty="0">
                <a:latin typeface="Verdana" pitchFamily="34" charset="0"/>
                <a:sym typeface="Wingdings 3" pitchFamily="18" charset="2"/>
              </a:rPr>
              <a:t>Kostenloses Lesen oder Ausdruck der Leser in A4 oder A5 (Broschüre), Einzeldruck oder Großauflage </a:t>
            </a:r>
            <a:r>
              <a:rPr lang="de-DE" altLang="de-DE" sz="1200" b="1" dirty="0">
                <a:latin typeface="Verdana" pitchFamily="34" charset="0"/>
                <a:sym typeface="Wingdings 3" pitchFamily="18" charset="2"/>
              </a:rPr>
              <a:t/>
            </a:r>
            <a:br>
              <a:rPr lang="de-DE" altLang="de-DE" sz="1200" b="1" dirty="0">
                <a:latin typeface="Verdana" pitchFamily="34" charset="0"/>
                <a:sym typeface="Wingdings 3" pitchFamily="18" charset="2"/>
              </a:rPr>
            </a:br>
            <a:r>
              <a:rPr lang="de-DE" altLang="de-DE" sz="1200" dirty="0">
                <a:latin typeface="Verdana" pitchFamily="34" charset="0"/>
              </a:rPr>
              <a:t>.</a:t>
            </a:r>
          </a:p>
          <a:p>
            <a:pPr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i="1" dirty="0">
                <a:latin typeface="Verdana" pitchFamily="34" charset="0"/>
              </a:rPr>
              <a:t>Viel Spaß!</a:t>
            </a:r>
          </a:p>
          <a:p>
            <a:pPr algn="r" eaLnBrk="1" hangingPunct="1">
              <a:spcBef>
                <a:spcPct val="55000"/>
              </a:spcBef>
              <a:buSzTx/>
              <a:buFont typeface="Times New Roman" pitchFamily="18" charset="0"/>
              <a:buNone/>
            </a:pPr>
            <a:r>
              <a:rPr lang="de-DE" altLang="de-DE" sz="1200" i="1" dirty="0">
                <a:latin typeface="Verdana" pitchFamily="34" charset="0"/>
              </a:rPr>
              <a:t>Verein für Geschichte und Heimatkunde </a:t>
            </a:r>
            <a:br>
              <a:rPr lang="de-DE" altLang="de-DE" sz="1200" i="1" dirty="0">
                <a:latin typeface="Verdana" pitchFamily="34" charset="0"/>
              </a:rPr>
            </a:br>
            <a:r>
              <a:rPr lang="de-DE" altLang="de-DE" sz="1200" i="1" dirty="0">
                <a:latin typeface="Verdana" pitchFamily="34" charset="0"/>
              </a:rPr>
              <a:t>Oberursel e. V.,</a:t>
            </a:r>
            <a:br>
              <a:rPr lang="de-DE" altLang="de-DE" sz="1200" i="1" dirty="0">
                <a:latin typeface="Verdana" pitchFamily="34" charset="0"/>
              </a:rPr>
            </a:br>
            <a:r>
              <a:rPr lang="de-DE" altLang="de-DE" sz="1200" i="1" dirty="0" smtClean="0">
                <a:latin typeface="Verdana" pitchFamily="34" charset="0"/>
              </a:rPr>
              <a:t>AK </a:t>
            </a:r>
            <a:r>
              <a:rPr lang="de-DE" altLang="de-DE" sz="1200" i="1" dirty="0">
                <a:latin typeface="Verdana" pitchFamily="34" charset="0"/>
              </a:rPr>
              <a:t>Industrie und Handwerk</a:t>
            </a:r>
            <a:endParaRPr lang="de-DE" altLang="de-DE" sz="1200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5403" name="Line 5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404" name="Rectangle 6"/>
            <p:cNvSpPr>
              <a:spLocks noChangeArrowheads="1"/>
            </p:cNvSpPr>
            <p:nvPr/>
          </p:nvSpPr>
          <p:spPr bwMode="auto">
            <a:xfrm>
              <a:off x="1377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15366" name="Group 7"/>
          <p:cNvGrpSpPr>
            <a:grpSpLocks/>
          </p:cNvGrpSpPr>
          <p:nvPr/>
        </p:nvGrpSpPr>
        <p:grpSpPr bwMode="auto">
          <a:xfrm>
            <a:off x="3454400" y="2900363"/>
            <a:ext cx="1803400" cy="630237"/>
            <a:chOff x="2176" y="1827"/>
            <a:chExt cx="1136" cy="397"/>
          </a:xfrm>
        </p:grpSpPr>
        <p:pic>
          <p:nvPicPr>
            <p:cNvPr id="1540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" y="1891"/>
              <a:ext cx="3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402" name="Text Box 9"/>
            <p:cNvSpPr txBox="1">
              <a:spLocks noChangeArrowheads="1"/>
            </p:cNvSpPr>
            <p:nvPr/>
          </p:nvSpPr>
          <p:spPr bwMode="auto">
            <a:xfrm>
              <a:off x="2453" y="1827"/>
              <a:ext cx="859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Verdana" pitchFamily="34" charset="0"/>
                </a:rPr>
                <a:t> R  G  B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230     0     0</a:t>
              </a:r>
            </a:p>
          </p:txBody>
        </p:sp>
      </p:grp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3930650" y="2211388"/>
            <a:ext cx="1735138" cy="630237"/>
            <a:chOff x="2476" y="1393"/>
            <a:chExt cx="1093" cy="397"/>
          </a:xfrm>
        </p:grpSpPr>
        <p:sp>
          <p:nvSpPr>
            <p:cNvPr id="15399" name="Text Box 11"/>
            <p:cNvSpPr txBox="1">
              <a:spLocks noChangeArrowheads="1"/>
            </p:cNvSpPr>
            <p:nvPr/>
          </p:nvSpPr>
          <p:spPr bwMode="auto">
            <a:xfrm>
              <a:off x="2773" y="1393"/>
              <a:ext cx="796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Verdana" pitchFamily="34" charset="0"/>
                </a:rPr>
                <a:t>R  G  B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200">
                  <a:solidFill>
                    <a:srgbClr val="000000"/>
                  </a:solidFill>
                  <a:latin typeface="Verdana" pitchFamily="34" charset="0"/>
                </a:rPr>
                <a:t>242  242  242</a:t>
              </a:r>
            </a:p>
          </p:txBody>
        </p:sp>
        <p:pic>
          <p:nvPicPr>
            <p:cNvPr id="1540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1439"/>
              <a:ext cx="319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4297363" y="1662113"/>
            <a:ext cx="2305050" cy="447675"/>
            <a:chOff x="2707" y="1047"/>
            <a:chExt cx="1452" cy="282"/>
          </a:xfrm>
        </p:grpSpPr>
        <p:sp>
          <p:nvSpPr>
            <p:cNvPr id="15397" name="Text Box 14"/>
            <p:cNvSpPr txBox="1">
              <a:spLocks noChangeArrowheads="1"/>
            </p:cNvSpPr>
            <p:nvPr/>
          </p:nvSpPr>
          <p:spPr bwMode="auto">
            <a:xfrm>
              <a:off x="2707" y="1047"/>
              <a:ext cx="226" cy="28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5398" name="Text Box 15"/>
            <p:cNvSpPr txBox="1">
              <a:spLocks noChangeArrowheads="1"/>
            </p:cNvSpPr>
            <p:nvPr/>
          </p:nvSpPr>
          <p:spPr bwMode="auto">
            <a:xfrm>
              <a:off x="2972" y="1047"/>
              <a:ext cx="118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Arial 14 p, n </a:t>
              </a:r>
            </a:p>
          </p:txBody>
        </p:sp>
      </p:grp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4106863" y="403225"/>
            <a:ext cx="401637" cy="129063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3683000" y="465138"/>
            <a:ext cx="550863" cy="18208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>
            <a:off x="2794000" y="381000"/>
            <a:ext cx="909638" cy="26463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5372" name="Group 19"/>
          <p:cNvGrpSpPr>
            <a:grpSpLocks/>
          </p:cNvGrpSpPr>
          <p:nvPr/>
        </p:nvGrpSpPr>
        <p:grpSpPr bwMode="auto">
          <a:xfrm>
            <a:off x="5483225" y="558800"/>
            <a:ext cx="1497013" cy="428625"/>
            <a:chOff x="3454" y="352"/>
            <a:chExt cx="943" cy="270"/>
          </a:xfrm>
        </p:grpSpPr>
        <p:pic>
          <p:nvPicPr>
            <p:cNvPr id="15395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4" y="352"/>
              <a:ext cx="3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96" name="Text Box 21"/>
            <p:cNvSpPr txBox="1">
              <a:spLocks noChangeArrowheads="1"/>
            </p:cNvSpPr>
            <p:nvPr/>
          </p:nvSpPr>
          <p:spPr bwMode="auto">
            <a:xfrm>
              <a:off x="3786" y="375"/>
              <a:ext cx="61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  <a:latin typeface="Verdana" pitchFamily="34" charset="0"/>
                </a:rPr>
                <a:t>0,1 cm</a:t>
              </a:r>
            </a:p>
          </p:txBody>
        </p:sp>
      </p:grpSp>
      <p:grpSp>
        <p:nvGrpSpPr>
          <p:cNvPr id="15373" name="Group 22"/>
          <p:cNvGrpSpPr>
            <a:grpSpLocks/>
          </p:cNvGrpSpPr>
          <p:nvPr/>
        </p:nvGrpSpPr>
        <p:grpSpPr bwMode="auto">
          <a:xfrm>
            <a:off x="4892675" y="1163638"/>
            <a:ext cx="1641475" cy="428625"/>
            <a:chOff x="3082" y="733"/>
            <a:chExt cx="1034" cy="270"/>
          </a:xfrm>
        </p:grpSpPr>
        <p:pic>
          <p:nvPicPr>
            <p:cNvPr id="15393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" y="733"/>
              <a:ext cx="32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94" name="Text Box 24"/>
            <p:cNvSpPr txBox="1">
              <a:spLocks noChangeArrowheads="1"/>
            </p:cNvSpPr>
            <p:nvPr/>
          </p:nvSpPr>
          <p:spPr bwMode="auto">
            <a:xfrm>
              <a:off x="3415" y="756"/>
              <a:ext cx="70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  <a:latin typeface="Verdana" pitchFamily="34" charset="0"/>
                </a:rPr>
                <a:t>0,03 cm</a:t>
              </a:r>
            </a:p>
          </p:txBody>
        </p:sp>
      </p:grpSp>
      <p:sp>
        <p:nvSpPr>
          <p:cNvPr id="15374" name="Text Box 25"/>
          <p:cNvSpPr txBox="1">
            <a:spLocks noChangeArrowheads="1"/>
          </p:cNvSpPr>
          <p:nvPr/>
        </p:nvSpPr>
        <p:spPr bwMode="auto">
          <a:xfrm>
            <a:off x="276225" y="1544638"/>
            <a:ext cx="1352550" cy="649287"/>
          </a:xfrm>
          <a:prstGeom prst="rect">
            <a:avLst/>
          </a:prstGeom>
          <a:solidFill>
            <a:srgbClr val="FFFFFF"/>
          </a:solidFill>
          <a:ln w="1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X= 2,24 cm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Y= 1,0 cm</a:t>
            </a:r>
          </a:p>
        </p:txBody>
      </p:sp>
      <p:grpSp>
        <p:nvGrpSpPr>
          <p:cNvPr id="15375" name="Group 26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392" name="Rectangle 28"/>
            <p:cNvSpPr>
              <a:spLocks noChangeArrowheads="1"/>
            </p:cNvSpPr>
            <p:nvPr/>
          </p:nvSpPr>
          <p:spPr bwMode="auto">
            <a:xfrm>
              <a:off x="1303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15376" name="Text Box 29"/>
          <p:cNvSpPr txBox="1">
            <a:spLocks noChangeArrowheads="1"/>
          </p:cNvSpPr>
          <p:nvPr/>
        </p:nvSpPr>
        <p:spPr bwMode="auto">
          <a:xfrm>
            <a:off x="6000750" y="8604250"/>
            <a:ext cx="1343025" cy="639763"/>
          </a:xfrm>
          <a:prstGeom prst="rect">
            <a:avLst/>
          </a:prstGeom>
          <a:solidFill>
            <a:srgbClr val="FFFFFF"/>
          </a:solidFill>
          <a:ln w="108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X= 18,6cm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Arial" charset="0"/>
              </a:rPr>
              <a:t>Y= 28,0 cm</a:t>
            </a:r>
          </a:p>
        </p:txBody>
      </p:sp>
      <p:grpSp>
        <p:nvGrpSpPr>
          <p:cNvPr id="15378" name="Group 31"/>
          <p:cNvGrpSpPr>
            <a:grpSpLocks/>
          </p:cNvGrpSpPr>
          <p:nvPr/>
        </p:nvGrpSpPr>
        <p:grpSpPr bwMode="auto">
          <a:xfrm>
            <a:off x="4297363" y="7494588"/>
            <a:ext cx="2305050" cy="447675"/>
            <a:chOff x="2707" y="4721"/>
            <a:chExt cx="1452" cy="282"/>
          </a:xfrm>
        </p:grpSpPr>
        <p:sp>
          <p:nvSpPr>
            <p:cNvPr id="15389" name="Text Box 32"/>
            <p:cNvSpPr txBox="1">
              <a:spLocks noChangeArrowheads="1"/>
            </p:cNvSpPr>
            <p:nvPr/>
          </p:nvSpPr>
          <p:spPr bwMode="auto">
            <a:xfrm>
              <a:off x="2707" y="4721"/>
              <a:ext cx="226" cy="28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5390" name="Text Box 33"/>
            <p:cNvSpPr txBox="1">
              <a:spLocks noChangeArrowheads="1"/>
            </p:cNvSpPr>
            <p:nvPr/>
          </p:nvSpPr>
          <p:spPr bwMode="auto">
            <a:xfrm>
              <a:off x="2972" y="4721"/>
              <a:ext cx="118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Arial 14 p, n </a:t>
              </a:r>
            </a:p>
          </p:txBody>
        </p:sp>
      </p:grpSp>
      <p:grpSp>
        <p:nvGrpSpPr>
          <p:cNvPr id="15379" name="Group 34"/>
          <p:cNvGrpSpPr>
            <a:grpSpLocks/>
          </p:cNvGrpSpPr>
          <p:nvPr/>
        </p:nvGrpSpPr>
        <p:grpSpPr bwMode="auto">
          <a:xfrm>
            <a:off x="4297363" y="8070850"/>
            <a:ext cx="2305050" cy="447675"/>
            <a:chOff x="2707" y="5084"/>
            <a:chExt cx="1452" cy="282"/>
          </a:xfrm>
        </p:grpSpPr>
        <p:sp>
          <p:nvSpPr>
            <p:cNvPr id="15387" name="Text Box 35"/>
            <p:cNvSpPr txBox="1">
              <a:spLocks noChangeArrowheads="1"/>
            </p:cNvSpPr>
            <p:nvPr/>
          </p:nvSpPr>
          <p:spPr bwMode="auto">
            <a:xfrm>
              <a:off x="2707" y="5084"/>
              <a:ext cx="226" cy="28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5388" name="Text Box 36"/>
            <p:cNvSpPr txBox="1">
              <a:spLocks noChangeArrowheads="1"/>
            </p:cNvSpPr>
            <p:nvPr/>
          </p:nvSpPr>
          <p:spPr bwMode="auto">
            <a:xfrm>
              <a:off x="2973" y="5084"/>
              <a:ext cx="1186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400">
                  <a:solidFill>
                    <a:srgbClr val="000000"/>
                  </a:solidFill>
                  <a:latin typeface="Arial" charset="0"/>
                </a:rPr>
                <a:t>Arial 14 p, b </a:t>
              </a:r>
            </a:p>
          </p:txBody>
        </p:sp>
      </p:grpSp>
      <p:sp>
        <p:nvSpPr>
          <p:cNvPr id="15381" name="Line 38"/>
          <p:cNvSpPr>
            <a:spLocks noChangeShapeType="1"/>
          </p:cNvSpPr>
          <p:nvPr/>
        </p:nvSpPr>
        <p:spPr bwMode="auto">
          <a:xfrm flipV="1">
            <a:off x="2243138" y="7759700"/>
            <a:ext cx="2032000" cy="2090738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2" name="Line 39"/>
          <p:cNvSpPr>
            <a:spLocks noChangeShapeType="1"/>
          </p:cNvSpPr>
          <p:nvPr/>
        </p:nvSpPr>
        <p:spPr bwMode="auto">
          <a:xfrm flipV="1">
            <a:off x="3802063" y="8523288"/>
            <a:ext cx="452437" cy="1706562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3" name="Line 40"/>
          <p:cNvSpPr>
            <a:spLocks noChangeShapeType="1"/>
          </p:cNvSpPr>
          <p:nvPr/>
        </p:nvSpPr>
        <p:spPr bwMode="auto">
          <a:xfrm flipV="1">
            <a:off x="3454400" y="7724775"/>
            <a:ext cx="892175" cy="2355850"/>
          </a:xfrm>
          <a:prstGeom prst="line">
            <a:avLst/>
          </a:prstGeom>
          <a:noFill/>
          <a:ln w="108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4" name="Line 41"/>
          <p:cNvSpPr>
            <a:spLocks noChangeShapeType="1"/>
          </p:cNvSpPr>
          <p:nvPr/>
        </p:nvSpPr>
        <p:spPr bwMode="auto">
          <a:xfrm>
            <a:off x="5195888" y="322263"/>
            <a:ext cx="265112" cy="2492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5" name="Line 42"/>
          <p:cNvSpPr>
            <a:spLocks noChangeShapeType="1"/>
          </p:cNvSpPr>
          <p:nvPr/>
        </p:nvSpPr>
        <p:spPr bwMode="auto">
          <a:xfrm>
            <a:off x="4421188" y="481013"/>
            <a:ext cx="744537" cy="6619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86" name="Text Box 43"/>
          <p:cNvSpPr txBox="1">
            <a:spLocks noChangeArrowheads="1"/>
          </p:cNvSpPr>
          <p:nvPr/>
        </p:nvSpPr>
        <p:spPr bwMode="auto">
          <a:xfrm>
            <a:off x="2582863" y="4573588"/>
            <a:ext cx="2341562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A4 hoch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0 cm Rand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Layout-Vorlage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Buchform A4/A5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3093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4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Musterseite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mit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Hilfslinien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und festgelegter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Schriftart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3091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92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2851150" y="1898650"/>
            <a:ext cx="2782888" cy="677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Hilfsmarkierungen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vor endgültiger Fertigstellung </a:t>
            </a:r>
          </a:p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entfernt</a:t>
            </a:r>
          </a:p>
        </p:txBody>
      </p:sp>
      <p:cxnSp>
        <p:nvCxnSpPr>
          <p:cNvPr id="3083" name="Gerade Verbindung mit Pfeil 3"/>
          <p:cNvCxnSpPr>
            <a:cxnSpLocks noChangeShapeType="1"/>
            <a:stCxn id="2" idx="3"/>
          </p:cNvCxnSpPr>
          <p:nvPr/>
        </p:nvCxnSpPr>
        <p:spPr bwMode="auto">
          <a:xfrm flipV="1">
            <a:off x="5634038" y="1414463"/>
            <a:ext cx="1062037" cy="822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Gerade Verbindung mit Pfeil 5"/>
          <p:cNvCxnSpPr>
            <a:cxnSpLocks noChangeShapeType="1"/>
            <a:stCxn id="2" idx="1"/>
          </p:cNvCxnSpPr>
          <p:nvPr/>
        </p:nvCxnSpPr>
        <p:spPr bwMode="auto">
          <a:xfrm flipH="1" flipV="1">
            <a:off x="996950" y="1169988"/>
            <a:ext cx="18542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Gerade Verbindung mit Pfeil 7"/>
          <p:cNvCxnSpPr>
            <a:cxnSpLocks noChangeShapeType="1"/>
            <a:stCxn id="2" idx="1"/>
          </p:cNvCxnSpPr>
          <p:nvPr/>
        </p:nvCxnSpPr>
        <p:spPr bwMode="auto">
          <a:xfrm flipH="1">
            <a:off x="828675" y="2236788"/>
            <a:ext cx="2022475" cy="1668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6" name="Rechteck 8"/>
          <p:cNvSpPr>
            <a:spLocks noChangeArrowheads="1"/>
          </p:cNvSpPr>
          <p:nvPr/>
        </p:nvSpPr>
        <p:spPr bwMode="auto">
          <a:xfrm>
            <a:off x="4068763" y="8010525"/>
            <a:ext cx="1774825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Feste Markierungen</a:t>
            </a:r>
          </a:p>
        </p:txBody>
      </p:sp>
      <p:cxnSp>
        <p:nvCxnSpPr>
          <p:cNvPr id="3087" name="Gerade Verbindung mit Pfeil 10"/>
          <p:cNvCxnSpPr>
            <a:cxnSpLocks noChangeShapeType="1"/>
            <a:stCxn id="3086" idx="2"/>
          </p:cNvCxnSpPr>
          <p:nvPr/>
        </p:nvCxnSpPr>
        <p:spPr bwMode="auto">
          <a:xfrm flipH="1">
            <a:off x="4262438" y="8318500"/>
            <a:ext cx="693737" cy="14335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Gerade Verbindung mit Pfeil 13"/>
          <p:cNvCxnSpPr>
            <a:cxnSpLocks noChangeShapeType="1"/>
            <a:stCxn id="3086" idx="1"/>
          </p:cNvCxnSpPr>
          <p:nvPr/>
        </p:nvCxnSpPr>
        <p:spPr bwMode="auto">
          <a:xfrm flipH="1">
            <a:off x="612775" y="8164513"/>
            <a:ext cx="3455988" cy="1952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89" name="Rechteck 14"/>
          <p:cNvSpPr>
            <a:spLocks noChangeArrowheads="1"/>
          </p:cNvSpPr>
          <p:nvPr/>
        </p:nvSpPr>
        <p:spPr bwMode="auto">
          <a:xfrm>
            <a:off x="5040313" y="8616950"/>
            <a:ext cx="1604962" cy="7381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Festgelegte</a:t>
            </a:r>
          </a:p>
          <a:p>
            <a:pPr algn="ctr"/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Schrift, Farbe und</a:t>
            </a:r>
          </a:p>
          <a:p>
            <a:pPr algn="ctr"/>
            <a:r>
              <a:rPr lang="de-DE" alt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Farbhintergrund</a:t>
            </a:r>
            <a:endParaRPr lang="de-DE" altLang="de-DE"/>
          </a:p>
        </p:txBody>
      </p:sp>
      <p:cxnSp>
        <p:nvCxnSpPr>
          <p:cNvPr id="3090" name="Gerade Verbindung mit Pfeil 16"/>
          <p:cNvCxnSpPr>
            <a:cxnSpLocks noChangeShapeType="1"/>
            <a:stCxn id="3089" idx="2"/>
          </p:cNvCxnSpPr>
          <p:nvPr/>
        </p:nvCxnSpPr>
        <p:spPr bwMode="auto">
          <a:xfrm flipH="1">
            <a:off x="4140200" y="9355138"/>
            <a:ext cx="1703388" cy="768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solidFill>
                <a:srgbClr val="FFFFFF"/>
              </a:solidFill>
            </a:endParaRP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4108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9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9366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Leerblatt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  <a:latin typeface="Arial" charset="0"/>
              </a:rPr>
              <a:t>als Vorlage</a:t>
            </a:r>
          </a:p>
        </p:txBody>
      </p: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4106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07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5145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411413" y="3905250"/>
            <a:ext cx="3302000" cy="1241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400" tIns="50400" rIns="95400" bIns="504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5143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5130" name="AutoShape 26"/>
          <p:cNvSpPr>
            <a:spLocks noChangeArrowheads="1"/>
          </p:cNvSpPr>
          <p:nvPr/>
        </p:nvSpPr>
        <p:spPr bwMode="auto">
          <a:xfrm>
            <a:off x="4872038" y="7812088"/>
            <a:ext cx="419100" cy="4937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542" tIns="49771" rIns="99542" bIns="49771" anchor="ctr"/>
          <a:lstStyle/>
          <a:p>
            <a:endParaRPr lang="de-DE" altLang="de-DE"/>
          </a:p>
        </p:txBody>
      </p:sp>
      <p:sp>
        <p:nvSpPr>
          <p:cNvPr id="2" name="Textfeld 1"/>
          <p:cNvSpPr txBox="1"/>
          <p:nvPr/>
        </p:nvSpPr>
        <p:spPr>
          <a:xfrm>
            <a:off x="224183" y="1602808"/>
            <a:ext cx="1208985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1. </a:t>
            </a:r>
            <a:r>
              <a:rPr lang="de-DE" sz="28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Seite</a:t>
            </a:r>
            <a:endParaRPr lang="de-DE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603375"/>
            <a:ext cx="4938713" cy="755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Textfeld 3"/>
          <p:cNvSpPr txBox="1">
            <a:spLocks noChangeArrowheads="1"/>
          </p:cNvSpPr>
          <p:nvPr/>
        </p:nvSpPr>
        <p:spPr bwMode="auto">
          <a:xfrm>
            <a:off x="4572000" y="887413"/>
            <a:ext cx="1293813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 sz="1400" i="1">
                <a:solidFill>
                  <a:schemeClr val="tx1"/>
                </a:solidFill>
              </a:rPr>
              <a:t>Firmengründer</a:t>
            </a:r>
          </a:p>
        </p:txBody>
      </p:sp>
      <p:sp>
        <p:nvSpPr>
          <p:cNvPr id="7182" name="Textfeld 4"/>
          <p:cNvSpPr txBox="1">
            <a:spLocks noChangeArrowheads="1"/>
          </p:cNvSpPr>
          <p:nvPr/>
        </p:nvSpPr>
        <p:spPr bwMode="auto">
          <a:xfrm rot="-900000">
            <a:off x="563563" y="3098800"/>
            <a:ext cx="1103312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Firmenlogos</a:t>
            </a:r>
          </a:p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- alt</a:t>
            </a:r>
          </a:p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- neu</a:t>
            </a:r>
          </a:p>
        </p:txBody>
      </p:sp>
      <p:cxnSp>
        <p:nvCxnSpPr>
          <p:cNvPr id="7" name="Gerade Verbindung mit Pfeil 6"/>
          <p:cNvCxnSpPr>
            <a:stCxn id="5133" idx="2"/>
          </p:cNvCxnSpPr>
          <p:nvPr/>
        </p:nvCxnSpPr>
        <p:spPr>
          <a:xfrm flipH="1">
            <a:off x="4716463" y="1195388"/>
            <a:ext cx="503237" cy="369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>
            <a:stCxn id="7182" idx="3"/>
          </p:cNvCxnSpPr>
          <p:nvPr/>
        </p:nvCxnSpPr>
        <p:spPr>
          <a:xfrm>
            <a:off x="1647825" y="3325813"/>
            <a:ext cx="1771650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182" idx="3"/>
          </p:cNvCxnSpPr>
          <p:nvPr/>
        </p:nvCxnSpPr>
        <p:spPr>
          <a:xfrm flipV="1">
            <a:off x="1647825" y="2609850"/>
            <a:ext cx="263525" cy="715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feld 17"/>
          <p:cNvSpPr txBox="1">
            <a:spLocks noChangeArrowheads="1"/>
          </p:cNvSpPr>
          <p:nvPr/>
        </p:nvSpPr>
        <p:spPr bwMode="auto">
          <a:xfrm rot="-900000">
            <a:off x="3532188" y="6216650"/>
            <a:ext cx="2079625" cy="3063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Open-Street-Karte (Maps)</a:t>
            </a:r>
          </a:p>
        </p:txBody>
      </p:sp>
      <p:sp>
        <p:nvSpPr>
          <p:cNvPr id="7187" name="Textfeld 34"/>
          <p:cNvSpPr txBox="1">
            <a:spLocks noChangeArrowheads="1"/>
          </p:cNvSpPr>
          <p:nvPr/>
        </p:nvSpPr>
        <p:spPr bwMode="auto">
          <a:xfrm rot="-900000">
            <a:off x="581025" y="6932613"/>
            <a:ext cx="2171700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Optional, historische Karte</a:t>
            </a:r>
          </a:p>
        </p:txBody>
      </p:sp>
      <p:sp>
        <p:nvSpPr>
          <p:cNvPr id="7188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  <p:sp>
        <p:nvSpPr>
          <p:cNvPr id="7189" name="Textfeld 36"/>
          <p:cNvSpPr txBox="1">
            <a:spLocks noChangeArrowheads="1"/>
          </p:cNvSpPr>
          <p:nvPr/>
        </p:nvSpPr>
        <p:spPr bwMode="auto">
          <a:xfrm rot="-900000">
            <a:off x="4883150" y="7119938"/>
            <a:ext cx="1641475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Standort  markieren</a:t>
            </a:r>
          </a:p>
        </p:txBody>
      </p:sp>
      <p:cxnSp>
        <p:nvCxnSpPr>
          <p:cNvPr id="20" name="Gerade Verbindung mit Pfeil 19"/>
          <p:cNvCxnSpPr>
            <a:stCxn id="7187" idx="2"/>
          </p:cNvCxnSpPr>
          <p:nvPr/>
        </p:nvCxnSpPr>
        <p:spPr>
          <a:xfrm>
            <a:off x="1706563" y="7234238"/>
            <a:ext cx="560387" cy="703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6160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61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grpSp>
        <p:nvGrpSpPr>
          <p:cNvPr id="6152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6158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881063" y="990600"/>
            <a:ext cx="5562600" cy="798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82600" indent="-477838" eaLnBrk="0" hangingPunct="0">
              <a:spcBef>
                <a:spcPct val="20000"/>
              </a:spcBef>
              <a:buFont typeface="Arial" charset="0"/>
              <a:buChar char="•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482600" algn="l"/>
                <a:tab pos="930275" algn="l"/>
                <a:tab pos="1379538" algn="l"/>
                <a:tab pos="1828800" algn="l"/>
                <a:tab pos="2278063" algn="l"/>
                <a:tab pos="2727325" algn="l"/>
                <a:tab pos="3176588" algn="l"/>
                <a:tab pos="3625850" algn="l"/>
                <a:tab pos="4075113" algn="l"/>
                <a:tab pos="4524375" algn="l"/>
                <a:tab pos="4973638" algn="l"/>
                <a:tab pos="5422900" algn="l"/>
                <a:tab pos="5872163" algn="l"/>
                <a:tab pos="6321425" algn="l"/>
                <a:tab pos="6770688" algn="l"/>
                <a:tab pos="7219950" algn="l"/>
                <a:tab pos="7669213" algn="l"/>
                <a:tab pos="8118475" algn="l"/>
                <a:tab pos="8567738" algn="l"/>
                <a:tab pos="9017000" algn="l"/>
                <a:tab pos="94662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FAUDI </a:t>
            </a:r>
            <a:r>
              <a:rPr lang="de-DE" altLang="de-DE" sz="1400" b="1" dirty="0" err="1">
                <a:solidFill>
                  <a:srgbClr val="000000"/>
                </a:solidFill>
                <a:latin typeface="Arial" charset="0"/>
              </a:rPr>
              <a:t>Feinbau</a:t>
            </a: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 GmbH</a:t>
            </a:r>
            <a:br>
              <a:rPr lang="de-DE" altLang="de-DE" sz="1400" b="1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 Im </a:t>
            </a:r>
            <a:r>
              <a:rPr lang="de-DE" altLang="de-DE" sz="1400" b="1" dirty="0" err="1">
                <a:solidFill>
                  <a:srgbClr val="000000"/>
                </a:solidFill>
                <a:latin typeface="Arial" charset="0"/>
              </a:rPr>
              <a:t>Diezen</a:t>
            </a: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 4</a:t>
            </a:r>
            <a:br>
              <a:rPr lang="de-DE" altLang="de-DE" sz="1400" b="1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Herstellung von Filtern, insbesondere für Flugzeugbetankung und Mineralölwirtschaft</a:t>
            </a:r>
          </a:p>
          <a:p>
            <a:pPr algn="ctr"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1938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Gründung der Produktionsgesellschaft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Feinbau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GmbH in Oberursel (Taunus), ca. 75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1941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 Fritz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wird zum Wehrwirtschaftsführer ernannt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1945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 350 Mitarbeiter. Beschlagnahme des unzerstörten Werkes in Oberursel durch Amerikaner.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1945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Unterbringung in Turnhalle Gartenstraße (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Korfstraße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). </a:t>
            </a:r>
            <a:br>
              <a:rPr lang="de-DE" altLang="de-DE" sz="1400" dirty="0">
                <a:solidFill>
                  <a:srgbClr val="000000"/>
                </a:solidFill>
                <a:latin typeface="Arial" charset="0"/>
              </a:rPr>
            </a:b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8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1945 – 1946 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Umzug nach Ackergasse 9. Produktion auf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Glöcknerwiese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(„Jugendherberge“). 15-20 Mitarbeiter 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1950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Freigabe des beschlagnahmten Werkes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1950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Ehrenbürgerschaft der Stadt Falkenstein an Fritz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endParaRPr lang="de-DE" altLang="de-DE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1950 	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Erweiterung der Produktpalette um den Bereich Kühlschmierstoff-Filtration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1955 	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Tod von Fritz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Faudi</a:t>
            </a:r>
            <a:endParaRPr lang="de-DE" altLang="de-DE" sz="1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1969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 Errichtung der „Fritz und Margot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Stiftung" Stiftungskapital ist der Wert der Firma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. (Zweck der Stiftung: Die Gewinne gehen an die TH Darmstadt und sind zweckgebunden für Forschungen, die der Reinhaltung von Boden, Luft und Wasser dienen.)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1976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Übernahme durch Atlantik Gerätebau, Stadtallendorf  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1991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Verkauf der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Faudi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Feinbau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GmbH an die Fa. Mahle/Knecht Filterwerke GmbH, Stuttgart, ca. 270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i="1" dirty="0">
                <a:solidFill>
                  <a:srgbClr val="000000"/>
                </a:solidFill>
                <a:latin typeface="Arial" charset="0"/>
              </a:rPr>
              <a:t>1972 	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Firma Mahle übernimmt den Stuttgarter Filterhersteller Knecht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1994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180 Mitarbeiter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1997	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Umzug von Oberursel (Taunus) nach Stadtallendorf, 170 Mitarbeiter, Umsatz: 43 Mio. DM (21 </a:t>
            </a:r>
            <a:r>
              <a:rPr lang="de-DE" altLang="de-DE" sz="1400" dirty="0" err="1">
                <a:solidFill>
                  <a:srgbClr val="000000"/>
                </a:solidFill>
                <a:latin typeface="Arial" charset="0"/>
              </a:rPr>
              <a:t>Mio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EUR)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dirty="0">
                <a:solidFill>
                  <a:srgbClr val="000000"/>
                </a:solidFill>
                <a:latin typeface="Arial" charset="0"/>
              </a:rPr>
              <a:t>2000</a:t>
            </a:r>
            <a:r>
              <a:rPr lang="de-DE" altLang="de-DE" sz="1400" dirty="0">
                <a:solidFill>
                  <a:srgbClr val="000000"/>
                </a:solidFill>
                <a:latin typeface="Arial" charset="0"/>
              </a:rPr>
              <a:t> 	Das Werk in Oberursel wird niedergelegt, der Boden wird saniert und Wohnungen werden errichtet.</a:t>
            </a:r>
          </a:p>
          <a:p>
            <a:pPr eaLnBrk="1" hangingPunct="1">
              <a:spcBef>
                <a:spcPts val="175"/>
              </a:spcBef>
              <a:buClrTx/>
              <a:buSzTx/>
              <a:buFontTx/>
              <a:buNone/>
            </a:pPr>
            <a:r>
              <a:rPr lang="de-DE" altLang="de-DE" sz="1400" b="1" i="1" dirty="0">
                <a:solidFill>
                  <a:srgbClr val="000000"/>
                </a:solidFill>
                <a:latin typeface="Arial" charset="0"/>
              </a:rPr>
              <a:t>2006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  </a:t>
            </a:r>
            <a:r>
              <a:rPr lang="de-DE" altLang="de-DE" sz="1400" i="1" dirty="0" err="1">
                <a:solidFill>
                  <a:srgbClr val="000000"/>
                </a:solidFill>
                <a:latin typeface="Arial" charset="0"/>
              </a:rPr>
              <a:t>Watz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 Hydraulik, </a:t>
            </a:r>
            <a:r>
              <a:rPr lang="de-DE" altLang="de-DE" sz="1400" i="1" dirty="0" err="1">
                <a:solidFill>
                  <a:srgbClr val="000000"/>
                </a:solidFill>
                <a:latin typeface="Arial" charset="0"/>
              </a:rPr>
              <a:t>Lollar</a:t>
            </a:r>
            <a:r>
              <a:rPr lang="de-DE" altLang="de-DE" sz="1400" i="1" dirty="0">
                <a:solidFill>
                  <a:srgbClr val="000000"/>
                </a:solidFill>
                <a:latin typeface="Arial" charset="0"/>
              </a:rPr>
              <a:t>, übernimmt FAUDI GmbH, 65 Mitarbeiter                 </a:t>
            </a:r>
          </a:p>
          <a:p>
            <a:pPr algn="r" eaLnBrk="1" hangingPunct="1">
              <a:spcBef>
                <a:spcPts val="150"/>
              </a:spcBef>
              <a:buClrTx/>
              <a:buSzTx/>
              <a:buFontTx/>
              <a:buNone/>
            </a:pPr>
            <a:r>
              <a:rPr lang="de-DE" altLang="de-DE" sz="1200" i="1" dirty="0">
                <a:solidFill>
                  <a:srgbClr val="000000"/>
                </a:solidFill>
                <a:latin typeface="Arial" charset="0"/>
              </a:rPr>
              <a:t>Weiterführende Informationen: www.ursella.org</a:t>
            </a:r>
          </a:p>
        </p:txBody>
      </p:sp>
      <p:sp>
        <p:nvSpPr>
          <p:cNvPr id="8202" name="Textfeld 1"/>
          <p:cNvSpPr txBox="1">
            <a:spLocks noChangeArrowheads="1"/>
          </p:cNvSpPr>
          <p:nvPr/>
        </p:nvSpPr>
        <p:spPr bwMode="auto">
          <a:xfrm>
            <a:off x="323850" y="1025525"/>
            <a:ext cx="1543050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2. Seite f.f.</a:t>
            </a:r>
          </a:p>
        </p:txBody>
      </p:sp>
      <p:sp>
        <p:nvSpPr>
          <p:cNvPr id="8203" name="Textfeld 1"/>
          <p:cNvSpPr txBox="1">
            <a:spLocks noChangeArrowheads="1"/>
          </p:cNvSpPr>
          <p:nvPr/>
        </p:nvSpPr>
        <p:spPr bwMode="auto">
          <a:xfrm rot="-900000">
            <a:off x="4591050" y="871538"/>
            <a:ext cx="1181100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 dirty="0">
                <a:solidFill>
                  <a:schemeClr val="tx1"/>
                </a:solidFill>
              </a:rPr>
              <a:t>Firmennamen</a:t>
            </a:r>
          </a:p>
        </p:txBody>
      </p:sp>
      <p:sp>
        <p:nvSpPr>
          <p:cNvPr id="3" name="Textfeld 2"/>
          <p:cNvSpPr txBox="1"/>
          <p:nvPr/>
        </p:nvSpPr>
        <p:spPr>
          <a:xfrm rot="-900000">
            <a:off x="2693988" y="2322513"/>
            <a:ext cx="1887537" cy="9540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Firmengeschichte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-  chronologisch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- nur wesentlich Fakten</a:t>
            </a:r>
          </a:p>
          <a:p>
            <a:pPr>
              <a:defRPr/>
            </a:pPr>
            <a:r>
              <a:rPr lang="de-DE" sz="1400" i="1" dirty="0">
                <a:solidFill>
                  <a:schemeClr val="tx1"/>
                </a:solidFill>
                <a:cs typeface="Times New Roman" panose="02020603050405020304" pitchFamily="18" charset="0"/>
              </a:rPr>
              <a:t>- nur Gesellschafter</a:t>
            </a:r>
          </a:p>
        </p:txBody>
      </p:sp>
      <p:sp>
        <p:nvSpPr>
          <p:cNvPr id="17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7173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7196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7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-1925638" y="931863"/>
            <a:ext cx="42863" cy="206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7176" name="Group 10"/>
          <p:cNvGrpSpPr>
            <a:grpSpLocks/>
          </p:cNvGrpSpPr>
          <p:nvPr/>
        </p:nvGrpSpPr>
        <p:grpSpPr bwMode="auto">
          <a:xfrm>
            <a:off x="0" y="182563"/>
            <a:ext cx="7591425" cy="327025"/>
            <a:chOff x="0" y="115"/>
            <a:chExt cx="4782" cy="206"/>
          </a:xfrm>
        </p:grpSpPr>
        <p:sp>
          <p:nvSpPr>
            <p:cNvPr id="7194" name="Line 11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5" name="Rectangle 12"/>
            <p:cNvSpPr>
              <a:spLocks noChangeArrowheads="1"/>
            </p:cNvSpPr>
            <p:nvPr/>
          </p:nvSpPr>
          <p:spPr bwMode="auto">
            <a:xfrm>
              <a:off x="1306" y="115"/>
              <a:ext cx="2174" cy="20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5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1114425" y="6642100"/>
            <a:ext cx="4567238" cy="2289175"/>
            <a:chOff x="480" y="3936"/>
            <a:chExt cx="2877" cy="1442"/>
          </a:xfrm>
        </p:grpSpPr>
        <p:pic>
          <p:nvPicPr>
            <p:cNvPr id="719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936"/>
              <a:ext cx="1917" cy="1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93" name="Rectangle 17"/>
            <p:cNvSpPr>
              <a:spLocks noChangeArrowheads="1"/>
            </p:cNvSpPr>
            <p:nvPr/>
          </p:nvSpPr>
          <p:spPr bwMode="auto">
            <a:xfrm>
              <a:off x="2448" y="4358"/>
              <a:ext cx="909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Prüfstand für </a:t>
              </a:r>
              <a:br>
                <a:rPr lang="de-DE" altLang="de-DE" sz="1400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Filterwasser-</a:t>
              </a:r>
              <a:br>
                <a:rPr lang="de-DE" altLang="de-DE" sz="1400">
                  <a:solidFill>
                    <a:srgbClr val="000000"/>
                  </a:solidFill>
                  <a:latin typeface="Arial" charset="0"/>
                </a:rPr>
              </a:br>
              <a:r>
                <a:rPr lang="de-DE" altLang="de-DE" sz="1400">
                  <a:solidFill>
                    <a:srgbClr val="000000"/>
                  </a:solidFill>
                  <a:latin typeface="Arial" charset="0"/>
                </a:rPr>
                <a:t>abscheider zur Flugbetankung</a:t>
              </a:r>
            </a:p>
          </p:txBody>
        </p:sp>
      </p:grpSp>
      <p:grpSp>
        <p:nvGrpSpPr>
          <p:cNvPr id="7178" name="Group 18"/>
          <p:cNvGrpSpPr>
            <a:grpSpLocks/>
          </p:cNvGrpSpPr>
          <p:nvPr/>
        </p:nvGrpSpPr>
        <p:grpSpPr bwMode="auto">
          <a:xfrm>
            <a:off x="1114425" y="1079500"/>
            <a:ext cx="5329238" cy="2673350"/>
            <a:chOff x="480" y="432"/>
            <a:chExt cx="3357" cy="1684"/>
          </a:xfrm>
        </p:grpSpPr>
        <p:grpSp>
          <p:nvGrpSpPr>
            <p:cNvPr id="7188" name="Group 19"/>
            <p:cNvGrpSpPr>
              <a:grpSpLocks/>
            </p:cNvGrpSpPr>
            <p:nvPr/>
          </p:nvGrpSpPr>
          <p:grpSpPr bwMode="auto">
            <a:xfrm>
              <a:off x="480" y="432"/>
              <a:ext cx="3357" cy="1684"/>
              <a:chOff x="480" y="432"/>
              <a:chExt cx="3357" cy="1684"/>
            </a:xfrm>
          </p:grpSpPr>
          <p:pic>
            <p:nvPicPr>
              <p:cNvPr id="7190" name="Picture 2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432"/>
                <a:ext cx="3357" cy="1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191" name="Rectangle 21"/>
              <p:cNvSpPr>
                <a:spLocks noChangeArrowheads="1"/>
              </p:cNvSpPr>
              <p:nvPr/>
            </p:nvSpPr>
            <p:spPr bwMode="auto">
              <a:xfrm>
                <a:off x="1302" y="1921"/>
                <a:ext cx="1644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400">
                    <a:solidFill>
                      <a:srgbClr val="000000"/>
                    </a:solidFill>
                    <a:latin typeface="Arial" charset="0"/>
                  </a:rPr>
                  <a:t>Blick in die Montagehalle 1985</a:t>
                </a:r>
              </a:p>
            </p:txBody>
          </p:sp>
        </p:grpSp>
        <p:sp>
          <p:nvSpPr>
            <p:cNvPr id="7189" name="Text Box 22"/>
            <p:cNvSpPr txBox="1">
              <a:spLocks noChangeArrowheads="1"/>
            </p:cNvSpPr>
            <p:nvPr/>
          </p:nvSpPr>
          <p:spPr bwMode="auto">
            <a:xfrm>
              <a:off x="2975" y="1680"/>
              <a:ext cx="80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>
                  <a:solidFill>
                    <a:srgbClr val="FFFFFF"/>
                  </a:solidFill>
                  <a:latin typeface="Arial" charset="0"/>
                </a:rPr>
                <a:t>Quelle: H.Knobloch</a:t>
              </a:r>
            </a:p>
          </p:txBody>
        </p:sp>
      </p:grpSp>
      <p:grpSp>
        <p:nvGrpSpPr>
          <p:cNvPr id="7179" name="Group 23"/>
          <p:cNvGrpSpPr>
            <a:grpSpLocks/>
          </p:cNvGrpSpPr>
          <p:nvPr/>
        </p:nvGrpSpPr>
        <p:grpSpPr bwMode="auto">
          <a:xfrm>
            <a:off x="1114425" y="3898900"/>
            <a:ext cx="5329238" cy="2641600"/>
            <a:chOff x="480" y="2208"/>
            <a:chExt cx="3357" cy="1664"/>
          </a:xfrm>
        </p:grpSpPr>
        <p:grpSp>
          <p:nvGrpSpPr>
            <p:cNvPr id="7184" name="Group 24"/>
            <p:cNvGrpSpPr>
              <a:grpSpLocks/>
            </p:cNvGrpSpPr>
            <p:nvPr/>
          </p:nvGrpSpPr>
          <p:grpSpPr bwMode="auto">
            <a:xfrm>
              <a:off x="480" y="2208"/>
              <a:ext cx="3357" cy="1664"/>
              <a:chOff x="480" y="2208"/>
              <a:chExt cx="3357" cy="1664"/>
            </a:xfrm>
          </p:grpSpPr>
          <p:pic>
            <p:nvPicPr>
              <p:cNvPr id="7186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2208"/>
                <a:ext cx="3357" cy="1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7187" name="Rectangle 26"/>
              <p:cNvSpPr>
                <a:spLocks noChangeArrowheads="1"/>
              </p:cNvSpPr>
              <p:nvPr/>
            </p:nvSpPr>
            <p:spPr bwMode="auto">
              <a:xfrm>
                <a:off x="941" y="3677"/>
                <a:ext cx="2433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4926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de-DE" sz="1400">
                    <a:solidFill>
                      <a:srgbClr val="000000"/>
                    </a:solidFill>
                    <a:latin typeface="Arial" charset="0"/>
                  </a:rPr>
                  <a:t>Konstruktion (später durch CAD ergänzt 1985)</a:t>
                </a:r>
              </a:p>
            </p:txBody>
          </p:sp>
        </p:grpSp>
        <p:sp>
          <p:nvSpPr>
            <p:cNvPr id="7185" name="Text Box 27"/>
            <p:cNvSpPr txBox="1">
              <a:spLocks noChangeArrowheads="1"/>
            </p:cNvSpPr>
            <p:nvPr/>
          </p:nvSpPr>
          <p:spPr bwMode="auto">
            <a:xfrm>
              <a:off x="3024" y="3456"/>
              <a:ext cx="80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000">
                  <a:solidFill>
                    <a:srgbClr val="FFFFFF"/>
                  </a:solidFill>
                  <a:latin typeface="Arial" charset="0"/>
                </a:rPr>
                <a:t>Quelle: H.Knobloch</a:t>
              </a:r>
            </a:p>
          </p:txBody>
        </p:sp>
      </p:grpSp>
      <p:sp>
        <p:nvSpPr>
          <p:cNvPr id="7180" name="Text Box 28"/>
          <p:cNvSpPr txBox="1">
            <a:spLocks noChangeArrowheads="1"/>
          </p:cNvSpPr>
          <p:nvPr/>
        </p:nvSpPr>
        <p:spPr bwMode="auto">
          <a:xfrm>
            <a:off x="2868613" y="8699500"/>
            <a:ext cx="1279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000">
                <a:solidFill>
                  <a:srgbClr val="FFFFFF"/>
                </a:solidFill>
                <a:latin typeface="Arial" charset="0"/>
              </a:rPr>
              <a:t>Quelle: H.Knobloch</a:t>
            </a:r>
          </a:p>
        </p:txBody>
      </p:sp>
      <p:sp>
        <p:nvSpPr>
          <p:cNvPr id="7181" name="Textfeld 27"/>
          <p:cNvSpPr txBox="1">
            <a:spLocks noChangeArrowheads="1"/>
          </p:cNvSpPr>
          <p:nvPr/>
        </p:nvSpPr>
        <p:spPr bwMode="auto">
          <a:xfrm>
            <a:off x="323850" y="1644650"/>
            <a:ext cx="1543050" cy="4619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chemeClr val="tx1"/>
                </a:solidFill>
              </a:rPr>
              <a:t>3. Seite f.f.</a:t>
            </a:r>
          </a:p>
        </p:txBody>
      </p:sp>
      <p:sp>
        <p:nvSpPr>
          <p:cNvPr id="2" name="Textfeld 1"/>
          <p:cNvSpPr txBox="1"/>
          <p:nvPr/>
        </p:nvSpPr>
        <p:spPr>
          <a:xfrm rot="-900000">
            <a:off x="533400" y="4330700"/>
            <a:ext cx="2298700" cy="954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Bilder und Bildunterschriften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Historische Bilder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Aktuelle Bilder</a:t>
            </a:r>
          </a:p>
          <a:p>
            <a:pPr>
              <a:defRPr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9" name="Textfeld 35"/>
          <p:cNvSpPr txBox="1">
            <a:spLocks noChangeArrowheads="1"/>
          </p:cNvSpPr>
          <p:nvPr/>
        </p:nvSpPr>
        <p:spPr bwMode="auto">
          <a:xfrm rot="-900000">
            <a:off x="5630863" y="4772025"/>
            <a:ext cx="1352550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Qellenangabe</a:t>
            </a:r>
          </a:p>
          <a:p>
            <a:pPr>
              <a:defRPr/>
            </a:pPr>
            <a:r>
              <a:rPr lang="de-DE" altLang="de-DE" sz="1400" i="1">
                <a:solidFill>
                  <a:schemeClr val="tx1"/>
                </a:solidFill>
              </a:rPr>
              <a:t>nicht vergessen!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6489700" y="9310688"/>
            <a:ext cx="411163" cy="769937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0" y="9752013"/>
            <a:ext cx="7591425" cy="741362"/>
            <a:chOff x="0" y="6143"/>
            <a:chExt cx="4782" cy="467"/>
          </a:xfrm>
        </p:grpSpPr>
        <p:sp>
          <p:nvSpPr>
            <p:cNvPr id="8211" name="Line 5"/>
            <p:cNvSpPr>
              <a:spLocks noChangeShapeType="1"/>
            </p:cNvSpPr>
            <p:nvPr/>
          </p:nvSpPr>
          <p:spPr bwMode="auto">
            <a:xfrm>
              <a:off x="0" y="6373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Rectangle 6"/>
            <p:cNvSpPr>
              <a:spLocks noChangeArrowheads="1"/>
            </p:cNvSpPr>
            <p:nvPr/>
          </p:nvSpPr>
          <p:spPr bwMode="auto">
            <a:xfrm>
              <a:off x="1304" y="6143"/>
              <a:ext cx="2179" cy="467"/>
            </a:xfrm>
            <a:prstGeom prst="rect">
              <a:avLst/>
            </a:prstGeom>
            <a:solidFill>
              <a:srgbClr val="F2F2F2"/>
            </a:solidFill>
            <a:ln w="72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88920" tIns="46800" rIns="8892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85775" algn="l"/>
                  <a:tab pos="976313" algn="l"/>
                  <a:tab pos="1465263" algn="l"/>
                  <a:tab pos="1954213" algn="l"/>
                  <a:tab pos="2443163" algn="l"/>
                  <a:tab pos="2932113" algn="l"/>
                  <a:tab pos="3421063" algn="l"/>
                  <a:tab pos="3910013" algn="l"/>
                  <a:tab pos="4398963" algn="l"/>
                  <a:tab pos="4887913" algn="l"/>
                  <a:tab pos="5376863" algn="l"/>
                  <a:tab pos="5865813" algn="l"/>
                  <a:tab pos="6354763" algn="l"/>
                  <a:tab pos="6843713" algn="l"/>
                  <a:tab pos="7334250" algn="l"/>
                  <a:tab pos="7823200" algn="l"/>
                  <a:tab pos="8312150" algn="l"/>
                  <a:tab pos="8801100" algn="l"/>
                  <a:tab pos="9290050" algn="l"/>
                  <a:tab pos="9779000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MUSTER FEINBAU GmbH, Im Diezen 4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Filterbau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1938-1991</a:t>
              </a:r>
            </a:p>
          </p:txBody>
        </p:sp>
      </p:grp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804025" y="9883775"/>
            <a:ext cx="7048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20022014</a:t>
            </a:r>
          </a:p>
        </p:txBody>
      </p:sp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2249488"/>
            <a:ext cx="1228725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1651000" y="5037138"/>
            <a:ext cx="4252913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i="1" dirty="0" smtClean="0">
                <a:solidFill>
                  <a:srgbClr val="000000"/>
                </a:solidFill>
                <a:latin typeface="Verdana" pitchFamily="34" charset="0"/>
              </a:rPr>
              <a:t>Diese Firmengeschichte </a:t>
            </a: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kann als .PDF-Datei </a:t>
            </a:r>
            <a:b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unter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  <a:t>www.Ursella.Org</a:t>
            </a:r>
            <a:b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ausgedruckt werden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1820863" y="3478213"/>
            <a:ext cx="3911600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AG Industrie und Handwerksgeschichte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im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Verein für Geschichte und Heimatkunde e.V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Hospitalstraße 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Postfach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61440 Oberursel</a:t>
            </a:r>
          </a:p>
        </p:txBody>
      </p:sp>
      <p:grpSp>
        <p:nvGrpSpPr>
          <p:cNvPr id="8204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8209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Rectangle 15"/>
            <p:cNvSpPr>
              <a:spLocks noChangeArrowheads="1"/>
            </p:cNvSpPr>
            <p:nvPr/>
          </p:nvSpPr>
          <p:spPr bwMode="auto">
            <a:xfrm>
              <a:off x="1345" y="115"/>
              <a:ext cx="2097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 dirty="0" smtClean="0">
                  <a:solidFill>
                    <a:srgbClr val="000000"/>
                  </a:solidFill>
                  <a:latin typeface="Arial" charset="0"/>
                </a:rPr>
                <a:t>Maschinenbau</a:t>
              </a:r>
              <a:r>
                <a:rPr lang="de-DE" altLang="de-DE" sz="1400" b="1" dirty="0">
                  <a:solidFill>
                    <a:srgbClr val="000000"/>
                  </a:solidFill>
                  <a:latin typeface="Arial" charset="0"/>
                </a:rPr>
                <a:t>, MUSTER  FEINBAU </a:t>
              </a:r>
            </a:p>
          </p:txBody>
        </p:sp>
      </p:grpSp>
      <p:sp>
        <p:nvSpPr>
          <p:cNvPr id="12301" name="Textfeld 16"/>
          <p:cNvSpPr txBox="1">
            <a:spLocks noChangeArrowheads="1"/>
          </p:cNvSpPr>
          <p:nvPr/>
        </p:nvSpPr>
        <p:spPr bwMode="auto">
          <a:xfrm>
            <a:off x="323850" y="990600"/>
            <a:ext cx="1978025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Vorletzte Seite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973263" y="7169150"/>
            <a:ext cx="3679825" cy="2492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 an die Mitarbeiter dieser  Beschreibung</a:t>
            </a:r>
          </a:p>
          <a:p>
            <a:pPr lvl="1"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Josef  Mustermann, Oberursel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Fritz Mustermann, Firma. . .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Angela Musterfrau, </a:t>
            </a:r>
            <a:r>
              <a:rPr lang="de-DE" sz="12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Weilrod</a:t>
            </a: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Ellen Musterfrau, Weißkirchen</a:t>
            </a: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085850" lvl="1" indent="-342900">
              <a:buFont typeface="Wingdings" pitchFamily="2" charset="2"/>
              <a:buChar char="Ø"/>
              <a:defRPr/>
            </a:pPr>
            <a:endParaRPr lang="de-DE" sz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de-DE" sz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Erstellt von: Fritz Mustermann. Oberursel</a:t>
            </a:r>
          </a:p>
        </p:txBody>
      </p:sp>
      <p:sp>
        <p:nvSpPr>
          <p:cNvPr id="19" name="Textfeld 18"/>
          <p:cNvSpPr txBox="1"/>
          <p:nvPr/>
        </p:nvSpPr>
        <p:spPr>
          <a:xfrm rot="20700000">
            <a:off x="884238" y="6781800"/>
            <a:ext cx="2835275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tx1"/>
                </a:solidFill>
              </a:rPr>
              <a:t>Mitautoren und Sponsoren benennen</a:t>
            </a:r>
          </a:p>
        </p:txBody>
      </p:sp>
      <p:sp>
        <p:nvSpPr>
          <p:cNvPr id="3" name="Ellipse 2"/>
          <p:cNvSpPr/>
          <p:nvPr/>
        </p:nvSpPr>
        <p:spPr>
          <a:xfrm>
            <a:off x="6696075" y="9522370"/>
            <a:ext cx="863600" cy="97100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 rot="1091466">
            <a:off x="4416175" y="8579979"/>
            <a:ext cx="2887662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Kürzel des verantwortlichen Editors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Datum dieser Version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- 8 </a:t>
            </a:r>
            <a:r>
              <a:rPr lang="de-DE" sz="1400" dirty="0" err="1">
                <a:solidFill>
                  <a:schemeClr val="tx1"/>
                </a:solidFill>
              </a:rPr>
              <a:t>pt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6516688" y="9328150"/>
            <a:ext cx="411162" cy="769938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0" y="10117138"/>
            <a:ext cx="7591425" cy="0"/>
          </a:xfrm>
          <a:prstGeom prst="line">
            <a:avLst/>
          </a:prstGeom>
          <a:noFill/>
          <a:ln w="36000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117725" y="9752013"/>
            <a:ext cx="3389313" cy="74136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MUSTER FEINBAU GmbH, Im Diezen 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Filterbau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1938-1991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772275" y="9894888"/>
            <a:ext cx="7048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20022014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4943475"/>
            <a:ext cx="1228725" cy="119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51000" y="7731125"/>
            <a:ext cx="4252913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i="1" dirty="0" smtClean="0">
                <a:solidFill>
                  <a:srgbClr val="000000"/>
                </a:solidFill>
                <a:latin typeface="Verdana" pitchFamily="34" charset="0"/>
              </a:rPr>
              <a:t>Diese Firmengeschichte </a:t>
            </a: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kann als .PDF-Datei </a:t>
            </a:r>
            <a:b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kostenlos unter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  <a:t>www.Ursella.Org</a:t>
            </a:r>
            <a:br>
              <a:rPr lang="de-DE" altLang="de-DE" sz="16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de-DE" altLang="de-DE" sz="1200" i="1" dirty="0">
                <a:solidFill>
                  <a:srgbClr val="000000"/>
                </a:solidFill>
                <a:latin typeface="Verdana" pitchFamily="34" charset="0"/>
              </a:rPr>
              <a:t>ausgedruckt werden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20863" y="6172200"/>
            <a:ext cx="391160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Verein für Geschichte und Heimatkunde e.V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Hospitalstraße 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Postfach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 b="1">
                <a:solidFill>
                  <a:srgbClr val="000000"/>
                </a:solidFill>
                <a:latin typeface="Arial" charset="0"/>
              </a:rPr>
              <a:t>61440 Oberursel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9233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34" name="Rectangle 15"/>
            <p:cNvSpPr>
              <a:spLocks noChangeArrowheads="1"/>
            </p:cNvSpPr>
            <p:nvPr/>
          </p:nvSpPr>
          <p:spPr bwMode="auto">
            <a:xfrm>
              <a:off x="1376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13326" name="Textfeld 16"/>
          <p:cNvSpPr txBox="1">
            <a:spLocks noChangeArrowheads="1"/>
          </p:cNvSpPr>
          <p:nvPr/>
        </p:nvSpPr>
        <p:spPr bwMode="auto">
          <a:xfrm>
            <a:off x="323850" y="990600"/>
            <a:ext cx="1641475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>
                <a:solidFill>
                  <a:schemeClr val="tx1"/>
                </a:solidFill>
              </a:rPr>
              <a:t>Letzte Seite</a:t>
            </a:r>
          </a:p>
        </p:txBody>
      </p:sp>
      <p:sp>
        <p:nvSpPr>
          <p:cNvPr id="17" name="Textfeld 16"/>
          <p:cNvSpPr txBox="1"/>
          <p:nvPr/>
        </p:nvSpPr>
        <p:spPr>
          <a:xfrm rot="393123">
            <a:off x="4209109" y="8813386"/>
            <a:ext cx="2886075" cy="738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Kürzel des verantwortlichen Editors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Datum dieser Version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- 8 </a:t>
            </a:r>
            <a:r>
              <a:rPr lang="de-DE" sz="1400" dirty="0" err="1">
                <a:solidFill>
                  <a:schemeClr val="tx1"/>
                </a:solidFill>
              </a:rPr>
              <a:t>pt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20700000">
            <a:off x="1388269" y="8125884"/>
            <a:ext cx="1154112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tx1"/>
                </a:solidFill>
              </a:rPr>
              <a:t>Bezugsquelle</a:t>
            </a:r>
          </a:p>
        </p:txBody>
      </p:sp>
      <p:sp>
        <p:nvSpPr>
          <p:cNvPr id="19" name="Ellipse 18"/>
          <p:cNvSpPr/>
          <p:nvPr/>
        </p:nvSpPr>
        <p:spPr>
          <a:xfrm>
            <a:off x="6696075" y="9522370"/>
            <a:ext cx="863600" cy="97100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828675" y="0"/>
            <a:ext cx="5867400" cy="10580688"/>
          </a:xfrm>
          <a:prstGeom prst="rect">
            <a:avLst/>
          </a:prstGeom>
          <a:noFill/>
          <a:ln w="324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6516688" y="9328150"/>
            <a:ext cx="411162" cy="769938"/>
          </a:xfrm>
          <a:prstGeom prst="downArrow">
            <a:avLst>
              <a:gd name="adj1" fmla="val 50000"/>
              <a:gd name="adj2" fmla="val 4681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612775" y="360363"/>
            <a:ext cx="384175" cy="1054100"/>
          </a:xfrm>
          <a:prstGeom prst="upArrow">
            <a:avLst>
              <a:gd name="adj1" fmla="val 50000"/>
              <a:gd name="adj2" fmla="val 68595"/>
            </a:avLst>
          </a:prstGeom>
          <a:solidFill>
            <a:srgbClr val="FF950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0" y="10117138"/>
            <a:ext cx="7591425" cy="0"/>
          </a:xfrm>
          <a:prstGeom prst="line">
            <a:avLst/>
          </a:prstGeom>
          <a:noFill/>
          <a:ln w="36000">
            <a:solidFill>
              <a:srgbClr val="E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117725" y="9752013"/>
            <a:ext cx="3389313" cy="741362"/>
          </a:xfrm>
          <a:prstGeom prst="rect">
            <a:avLst/>
          </a:prstGeom>
          <a:solidFill>
            <a:srgbClr val="F2F2F2"/>
          </a:solidFill>
          <a:ln w="7200">
            <a:solidFill>
              <a:srgbClr val="E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920" tIns="46800" rIns="8892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MUSTER FEINBAU GmbH, Im Diezen 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Filterbau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400">
                <a:solidFill>
                  <a:srgbClr val="000000"/>
                </a:solidFill>
                <a:latin typeface="Arial" charset="0"/>
              </a:rPr>
              <a:t>1938-1991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772275" y="9894888"/>
            <a:ext cx="7048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HSObu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8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800">
                <a:solidFill>
                  <a:srgbClr val="000000"/>
                </a:solidFill>
                <a:latin typeface="Verdana" pitchFamily="34" charset="0"/>
              </a:rPr>
              <a:t>13102012</a:t>
            </a:r>
          </a:p>
        </p:txBody>
      </p:sp>
      <p:grpSp>
        <p:nvGrpSpPr>
          <p:cNvPr id="10250" name="Group 13"/>
          <p:cNvGrpSpPr>
            <a:grpSpLocks/>
          </p:cNvGrpSpPr>
          <p:nvPr/>
        </p:nvGrpSpPr>
        <p:grpSpPr bwMode="auto">
          <a:xfrm>
            <a:off x="0" y="182563"/>
            <a:ext cx="7591425" cy="311150"/>
            <a:chOff x="0" y="115"/>
            <a:chExt cx="4782" cy="196"/>
          </a:xfrm>
        </p:grpSpPr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>
              <a:off x="0" y="212"/>
              <a:ext cx="4782" cy="0"/>
            </a:xfrm>
            <a:prstGeom prst="line">
              <a:avLst/>
            </a:prstGeom>
            <a:noFill/>
            <a:ln w="360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3" name="Rectangle 15"/>
            <p:cNvSpPr>
              <a:spLocks noChangeArrowheads="1"/>
            </p:cNvSpPr>
            <p:nvPr/>
          </p:nvSpPr>
          <p:spPr bwMode="auto">
            <a:xfrm>
              <a:off x="1376" y="115"/>
              <a:ext cx="2034" cy="196"/>
            </a:xfrm>
            <a:prstGeom prst="rect">
              <a:avLst/>
            </a:prstGeom>
            <a:solidFill>
              <a:srgbClr val="F2F2F2"/>
            </a:solidFill>
            <a:ln w="10800">
              <a:solidFill>
                <a:srgbClr val="E6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720" tIns="47520" rIns="90720" bIns="4752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eaLnBrk="0" hangingPunct="0">
                <a:spcBef>
                  <a:spcPct val="20000"/>
                </a:spcBef>
                <a:buFont typeface="Arial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eaLnBrk="0" hangingPunct="0">
                <a:spcBef>
                  <a:spcPct val="20000"/>
                </a:spcBef>
                <a:buFont typeface="Arial" charset="0"/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eaLnBrk="0" hangingPunct="0">
                <a:spcBef>
                  <a:spcPct val="20000"/>
                </a:spcBef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Times New Roman" pitchFamily="18" charset="0"/>
                <a:buNone/>
              </a:pPr>
              <a:r>
                <a:rPr lang="de-DE" altLang="de-DE" sz="1400" b="1">
                  <a:solidFill>
                    <a:srgbClr val="000000"/>
                  </a:solidFill>
                  <a:latin typeface="Arial" charset="0"/>
                </a:rPr>
                <a:t>Maschinenbau, MUSTER  FEINBAU </a:t>
              </a:r>
            </a:p>
          </p:txBody>
        </p:sp>
      </p:grpSp>
      <p:sp>
        <p:nvSpPr>
          <p:cNvPr id="10251" name="Textfeld 1"/>
          <p:cNvSpPr txBox="1">
            <a:spLocks noChangeArrowheads="1"/>
          </p:cNvSpPr>
          <p:nvPr/>
        </p:nvSpPr>
        <p:spPr bwMode="auto">
          <a:xfrm>
            <a:off x="2390775" y="3186113"/>
            <a:ext cx="3470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3200">
                <a:solidFill>
                  <a:schemeClr val="tx1"/>
                </a:solidFill>
              </a:rPr>
              <a:t>Reserve</a:t>
            </a:r>
          </a:p>
          <a:p>
            <a:pPr algn="ctr"/>
            <a:r>
              <a:rPr lang="de-DE" altLang="de-DE" sz="1600">
                <a:solidFill>
                  <a:schemeClr val="tx1"/>
                </a:solidFill>
              </a:rPr>
              <a:t>Ergänzungen und weiter Informationen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793</Words>
  <Application>Microsoft Office PowerPoint</Application>
  <PresentationFormat>Benutzerdefiniert</PresentationFormat>
  <Paragraphs>277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Industrie- und Handwerksgeschichte Oberursel</dc:title>
  <dc:subject>Muster-Richtlinien</dc:subject>
  <dc:creator>Hermann Schmidt</dc:creator>
  <cp:lastModifiedBy>Schmidt</cp:lastModifiedBy>
  <cp:revision>116</cp:revision>
  <cp:lastPrinted>2012-10-14T15:43:04Z</cp:lastPrinted>
  <dcterms:created xsi:type="dcterms:W3CDTF">2010-12-10T18:40:46Z</dcterms:created>
  <dcterms:modified xsi:type="dcterms:W3CDTF">2014-12-22T08:46:40Z</dcterms:modified>
</cp:coreProperties>
</file>