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96" r:id="rId2"/>
    <p:sldId id="402" r:id="rId3"/>
    <p:sldId id="366" r:id="rId4"/>
    <p:sldId id="368" r:id="rId5"/>
    <p:sldId id="365" r:id="rId6"/>
    <p:sldId id="371" r:id="rId7"/>
    <p:sldId id="364" r:id="rId8"/>
    <p:sldId id="303" r:id="rId9"/>
  </p:sldIdLst>
  <p:sldSz cx="7559675" cy="10691813"/>
  <p:notesSz cx="6858000" cy="98742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1" autoAdjust="0"/>
    <p:restoredTop sz="94660"/>
  </p:normalViewPr>
  <p:slideViewPr>
    <p:cSldViewPr showGuides="1">
      <p:cViewPr>
        <p:scale>
          <a:sx n="90" d="100"/>
          <a:sy n="90" d="100"/>
        </p:scale>
        <p:origin x="-1416" y="504"/>
      </p:cViewPr>
      <p:guideLst>
        <p:guide orient="horz" pos="2596"/>
        <p:guide pos="238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648"/>
    </p:cViewPr>
  </p:sorterViewPr>
  <p:notesViewPr>
    <p:cSldViewPr showGuides="1">
      <p:cViewPr varScale="1">
        <p:scale>
          <a:sx n="47" d="100"/>
          <a:sy n="47" d="100"/>
        </p:scale>
        <p:origin x="-2982" y="-114"/>
      </p:cViewPr>
      <p:guideLst>
        <p:guide orient="horz" pos="28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292E67-2F10-41C2-B142-6C5FC877707D}" type="datetimeFigureOut">
              <a:rPr lang="de-DE"/>
              <a:pPr>
                <a:defRPr/>
              </a:pPr>
              <a:t>27.05.2021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8A8248-703B-4FFF-AC46-8B8C8059C5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55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1" name="AutoShape 1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2" name="AutoShape 1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3" name="AutoShape 1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4" name="AutoShape 1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5" name="AutoShape 1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6" name="AutoShape 1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7" name="AutoShape 1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8" name="AutoShape 1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9" name="AutoShape 2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0" name="AutoShape 2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1" name="AutoShape 2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2" name="AutoShape 2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3" name="AutoShape 2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4" name="AutoShape 2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5" name="AutoShape 2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6" name="AutoShape 2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7" name="AutoShape 2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8" name="AutoShape 29"/>
          <p:cNvSpPr>
            <a:spLocks noChangeArrowheads="1"/>
          </p:cNvSpPr>
          <p:nvPr/>
        </p:nvSpPr>
        <p:spPr bwMode="auto">
          <a:xfrm>
            <a:off x="0" y="0"/>
            <a:ext cx="6858000" cy="9872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/>
          </p:nvPr>
        </p:nvSpPr>
        <p:spPr bwMode="auto">
          <a:xfrm>
            <a:off x="3886203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41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33563" y="366713"/>
            <a:ext cx="3144837" cy="4448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81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89718"/>
            <a:ext cx="4983163" cy="439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/>
          </p:nvPr>
        </p:nvSpPr>
        <p:spPr bwMode="auto">
          <a:xfrm>
            <a:off x="0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3886203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F48AB7-E1C1-4AED-B2CE-6B67CFAE34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22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3953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BDE2-E6F3-4699-B623-DD26B5B053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A179-F17A-4FB0-965B-F363F27513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0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1870" y="668242"/>
            <a:ext cx="1405627" cy="142211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364" y="668242"/>
            <a:ext cx="4093512" cy="142211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57B8-51B6-4113-9799-B3985E6BE3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6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9C26-C2EB-4FE0-8067-6F7CC758D1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13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162" y="6870484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162" y="4531651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1E9C-17B5-42B5-A7F6-D1F6FCC865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363" y="3890632"/>
            <a:ext cx="2749570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87927" y="3890632"/>
            <a:ext cx="2749569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175B-F24E-4485-AA15-5A56714FF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986" y="2393284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7986" y="3390691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0212" y="2393284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26B5-DF10-42F0-A0BE-B4C1B2C224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6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1074-1CA2-4F93-9B03-438B5B920F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2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901A-1DD4-45B6-A94A-CBC791DDAF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8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7986" y="2237363"/>
            <a:ext cx="2487081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528D-7E9E-4379-B0C3-BB169EE1D6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74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64C3-9141-43A8-A77E-2572AA15E3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4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4025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9175"/>
            <a:ext cx="1763713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2863" y="9909175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8138" y="9909175"/>
            <a:ext cx="1763712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92E0F-86EF-4B9F-9CC4-4EE87A37EA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4" name="Gruppieren 33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9" name="Gerade Verbindung 3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3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4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hteck 34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hteck 28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2" name="Rechteck 31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5" y="1876240"/>
            <a:ext cx="4924425" cy="109537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911106" y="4080232"/>
            <a:ext cx="5737469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Meinungen</a:t>
            </a:r>
          </a:p>
          <a:p>
            <a:pPr algn="ctr"/>
            <a:r>
              <a:rPr lang="de-DE" sz="3600" dirty="0">
                <a:solidFill>
                  <a:schemeClr val="tx1"/>
                </a:solidFill>
                <a:latin typeface="Georgia" panose="02040502050405020303" pitchFamily="18" charset="0"/>
              </a:rPr>
              <a:t>z</a:t>
            </a:r>
            <a:r>
              <a:rPr lang="de-DE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ehn Jahre </a:t>
            </a:r>
          </a:p>
          <a:p>
            <a:pPr algn="ctr"/>
            <a:r>
              <a:rPr lang="de-DE" sz="3600" dirty="0">
                <a:solidFill>
                  <a:schemeClr val="tx1"/>
                </a:solidFill>
                <a:latin typeface="Georgia" panose="02040502050405020303" pitchFamily="18" charset="0"/>
              </a:rPr>
              <a:t>d</a:t>
            </a:r>
            <a:r>
              <a:rPr lang="de-DE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anach</a:t>
            </a:r>
          </a:p>
          <a:p>
            <a:pPr algn="ctr"/>
            <a:endParaRPr lang="de-DE" sz="3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de-DE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Kommentar der Beteiligten</a:t>
            </a:r>
            <a:endParaRPr lang="de-DE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4" name="Gruppieren 33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9" name="Gerade Verbindung 3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3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4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hteck 34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hteck 28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2" name="Rechteck 31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984645" y="2465587"/>
            <a:ext cx="3580346" cy="3549985"/>
          </a:xfrm>
          <a:prstGeom prst="rect">
            <a:avLst/>
          </a:prstGeom>
          <a:solidFill>
            <a:srgbClr val="FFFFBF"/>
          </a:solidFill>
          <a:ln w="9360">
            <a:solidFill>
              <a:srgbClr val="FFCC00"/>
            </a:solidFill>
            <a:miter lim="800000"/>
            <a:headEnd/>
            <a:tailEnd/>
          </a:ln>
        </p:spPr>
        <p:txBody>
          <a:bodyPr lIns="97974" tIns="50946" rIns="97974" bIns="50946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SzPct val="100000"/>
            </a:pPr>
            <a:r>
              <a:rPr lang="de-DE" altLang="de-DE" sz="1300" b="1" i="1" dirty="0" smtClean="0">
                <a:solidFill>
                  <a:srgbClr val="000000"/>
                </a:solidFill>
                <a:latin typeface="Arial" charset="0"/>
              </a:rPr>
              <a:t>Frage:</a:t>
            </a:r>
          </a:p>
          <a:p>
            <a:pPr eaLnBrk="1" hangingPunct="1">
              <a:buSzPct val="100000"/>
            </a:pPr>
            <a:r>
              <a:rPr lang="de-DE" altLang="de-DE" sz="1300" b="1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300" b="1" i="1" dirty="0">
                <a:solidFill>
                  <a:srgbClr val="000000"/>
                </a:solidFill>
                <a:latin typeface="Arial" charset="0"/>
              </a:rPr>
              <a:t>Was hat Sie positiv am Hessentag beeindruckt?</a:t>
            </a:r>
            <a:r>
              <a:rPr lang="de-DE" altLang="de-DE" sz="13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buSzPct val="100000"/>
            </a:pPr>
            <a:endParaRPr lang="de-DE" altLang="de-DE" sz="13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SzPct val="100000"/>
            </a:pPr>
            <a:r>
              <a:rPr lang="de-DE" altLang="de-DE" sz="1300" b="1" dirty="0" smtClean="0">
                <a:solidFill>
                  <a:srgbClr val="000000"/>
                </a:solidFill>
                <a:latin typeface="Arial" charset="0"/>
              </a:rPr>
              <a:t>Antwort: </a:t>
            </a:r>
            <a:endParaRPr lang="de-DE" altLang="de-DE" sz="13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SzPct val="100000"/>
            </a:pPr>
            <a:r>
              <a:rPr lang="de-DE" altLang="de-DE" sz="1300" dirty="0">
                <a:solidFill>
                  <a:srgbClr val="000000"/>
                </a:solidFill>
                <a:latin typeface="Arial" charset="0"/>
              </a:rPr>
              <a:t>(5 bis  15 Zeilen)</a:t>
            </a:r>
          </a:p>
          <a:p>
            <a:pPr algn="r" eaLnBrk="1" hangingPunct="1">
              <a:spcBef>
                <a:spcPts val="816"/>
              </a:spcBef>
            </a:pPr>
            <a:endParaRPr lang="de-DE" altLang="de-DE" sz="1300" b="1" i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816"/>
              </a:spcBef>
            </a:pPr>
            <a:r>
              <a:rPr lang="de-DE" altLang="de-DE" sz="1300" b="1" i="1" dirty="0" smtClean="0">
                <a:solidFill>
                  <a:srgbClr val="000000"/>
                </a:solidFill>
                <a:latin typeface="Arial" charset="0"/>
              </a:rPr>
              <a:t>Frage:</a:t>
            </a:r>
          </a:p>
          <a:p>
            <a:pPr eaLnBrk="1" hangingPunct="1">
              <a:spcBef>
                <a:spcPts val="816"/>
              </a:spcBef>
            </a:pPr>
            <a:r>
              <a:rPr lang="de-DE" altLang="de-DE" sz="1300" b="1" i="1" dirty="0" smtClean="0">
                <a:solidFill>
                  <a:srgbClr val="000000"/>
                </a:solidFill>
                <a:latin typeface="Arial" charset="0"/>
              </a:rPr>
              <a:t>Was </a:t>
            </a:r>
            <a:r>
              <a:rPr lang="de-DE" altLang="de-DE" sz="1300" b="1" i="1" dirty="0">
                <a:solidFill>
                  <a:srgbClr val="000000"/>
                </a:solidFill>
                <a:latin typeface="Arial" charset="0"/>
              </a:rPr>
              <a:t>würden Sie zum nächsten Hessentag</a:t>
            </a:r>
            <a:br>
              <a:rPr lang="de-DE" altLang="de-DE" sz="1300" b="1" i="1" dirty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300" b="1" i="1" dirty="0">
                <a:solidFill>
                  <a:srgbClr val="000000"/>
                </a:solidFill>
                <a:latin typeface="Arial" charset="0"/>
              </a:rPr>
              <a:t>ändern? (kritisch)</a:t>
            </a:r>
          </a:p>
          <a:p>
            <a:pPr eaLnBrk="1" hangingPunct="1">
              <a:buSzPct val="100000"/>
            </a:pPr>
            <a:endParaRPr lang="de-DE" altLang="de-DE" sz="13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816"/>
              </a:spcBef>
            </a:pPr>
            <a:r>
              <a:rPr lang="de-DE" altLang="de-DE" sz="1300" b="1" dirty="0" smtClean="0">
                <a:solidFill>
                  <a:srgbClr val="000000"/>
                </a:solidFill>
                <a:latin typeface="Arial" charset="0"/>
              </a:rPr>
              <a:t>Antwort:</a:t>
            </a:r>
            <a:endParaRPr lang="de-DE" altLang="de-DE" sz="13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816"/>
              </a:spcBef>
            </a:pPr>
            <a:r>
              <a:rPr lang="de-DE" altLang="de-DE" sz="1300" dirty="0">
                <a:solidFill>
                  <a:srgbClr val="000000"/>
                </a:solidFill>
                <a:latin typeface="Arial" charset="0"/>
              </a:rPr>
              <a:t>(5 bis 15 Zeilen) </a:t>
            </a:r>
          </a:p>
          <a:p>
            <a:pPr algn="r" eaLnBrk="1" hangingPunct="1">
              <a:spcBef>
                <a:spcPts val="816"/>
              </a:spcBef>
            </a:pPr>
            <a:r>
              <a:rPr lang="de-DE" altLang="de-DE" sz="1500" i="1" dirty="0">
                <a:solidFill>
                  <a:srgbClr val="000000"/>
                </a:solidFill>
                <a:latin typeface="Arial" charset="0"/>
              </a:rPr>
              <a:t>Franz KÖNIG, Oberursel</a:t>
            </a:r>
          </a:p>
        </p:txBody>
      </p:sp>
      <p:sp>
        <p:nvSpPr>
          <p:cNvPr id="19" name="Textfeld 29"/>
          <p:cNvSpPr txBox="1">
            <a:spLocks noChangeArrowheads="1"/>
          </p:cNvSpPr>
          <p:nvPr/>
        </p:nvSpPr>
        <p:spPr bwMode="auto">
          <a:xfrm>
            <a:off x="1000230" y="5028469"/>
            <a:ext cx="1231947" cy="49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42" tIns="49771" rIns="99542" bIns="49771">
            <a:spAutoFit/>
          </a:bodyPr>
          <a:lstStyle/>
          <a:p>
            <a:pPr algn="ctr"/>
            <a:r>
              <a:rPr lang="de-DE" altLang="de-DE" sz="1300">
                <a:solidFill>
                  <a:schemeClr val="tx1"/>
                </a:solidFill>
                <a:latin typeface="Arial" charset="0"/>
              </a:rPr>
              <a:t>Franz KÖNIG</a:t>
            </a:r>
          </a:p>
          <a:p>
            <a:pPr algn="ctr"/>
            <a:r>
              <a:rPr lang="de-DE" altLang="de-DE" sz="1300">
                <a:solidFill>
                  <a:schemeClr val="tx1"/>
                </a:solidFill>
                <a:latin typeface="Arial" charset="0"/>
              </a:rPr>
              <a:t>72</a:t>
            </a:r>
          </a:p>
        </p:txBody>
      </p:sp>
      <p:pic>
        <p:nvPicPr>
          <p:cNvPr id="20" name="Grafik 27" descr="IMG_37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19110" r="58844" b="49985"/>
          <a:stretch>
            <a:fillRect/>
          </a:stretch>
        </p:blipFill>
        <p:spPr bwMode="auto">
          <a:xfrm>
            <a:off x="835723" y="2465585"/>
            <a:ext cx="1903918" cy="25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1901913" y="1169442"/>
            <a:ext cx="3778250" cy="30777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Meinung zur Glasausstellung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18688217">
            <a:off x="1177669" y="3703408"/>
            <a:ext cx="172675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Bild des Befragten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 rot="18693775">
            <a:off x="424313" y="1415071"/>
            <a:ext cx="10567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Muster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4" name="Gruppieren 33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9" name="Gerade Verbindung 3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3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4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hteck 34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hteck 28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2" name="Rechteck 31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8" name="Rechteck 17"/>
          <p:cNvSpPr/>
          <p:nvPr/>
        </p:nvSpPr>
        <p:spPr>
          <a:xfrm>
            <a:off x="1884021" y="1169442"/>
            <a:ext cx="3778250" cy="30777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Meinung zur Postgeschichte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2973" y="1906071"/>
            <a:ext cx="565826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de-DE" altLang="de-DE" sz="1200" b="1" i="1" dirty="0">
                <a:solidFill>
                  <a:schemeClr val="tx1"/>
                </a:solidFill>
                <a:latin typeface="Arial" charset="0"/>
              </a:rPr>
              <a:t>Was hat Sie positiv am Hessentag beeindruckt?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Ich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hatte das Glück, im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Finanzcenter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(Post) meine 	Sammlung über die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Postgeschichte der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Stadt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Oberursel 	auszustellen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. Da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dort reger Publikumsverkehr ständig 	vorhanden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ist, ergab es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sich, dass doch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einige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Kunden 	der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Post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sich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die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Mühe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machten, die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 Sammlung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zu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	besichtigen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und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Fragen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an mich zu richten.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Es ergaben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sich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	zum Teil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sehr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interessante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und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	erfolgreiche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	Verbindungen.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	Dafür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bedanke ich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mich besonders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bei Frau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Tobi welche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mir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	eine 	solche Möglichkeit in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ihren Räumen anbot. </a:t>
            </a:r>
          </a:p>
          <a:p>
            <a:pPr>
              <a:buClrTx/>
              <a:buSzTx/>
              <a:buFontTx/>
              <a:buNone/>
            </a:pPr>
            <a:endParaRPr lang="de-DE" altLang="de-DE" sz="1200" dirty="0">
              <a:solidFill>
                <a:schemeClr val="tx1"/>
              </a:solidFill>
              <a:latin typeface="Arial" charset="0"/>
            </a:endParaRPr>
          </a:p>
          <a:p>
            <a:pPr>
              <a:buClrTx/>
              <a:buSzTx/>
              <a:buFontTx/>
              <a:buNone/>
            </a:pPr>
            <a:r>
              <a:rPr lang="de-DE" altLang="de-DE" sz="1200" b="1" i="1" dirty="0" smtClean="0">
                <a:solidFill>
                  <a:schemeClr val="tx1"/>
                </a:solidFill>
                <a:latin typeface="Arial" charset="0"/>
              </a:rPr>
              <a:t>	Was </a:t>
            </a:r>
            <a:r>
              <a:rPr lang="de-DE" altLang="de-DE" sz="1200" b="1" i="1" dirty="0">
                <a:solidFill>
                  <a:schemeClr val="tx1"/>
                </a:solidFill>
                <a:latin typeface="Arial" charset="0"/>
              </a:rPr>
              <a:t>würden Sie zum nächsten Hessentag</a:t>
            </a:r>
            <a:br>
              <a:rPr lang="de-DE" altLang="de-DE" sz="1200" b="1" i="1" dirty="0">
                <a:solidFill>
                  <a:schemeClr val="tx1"/>
                </a:solidFill>
                <a:latin typeface="Arial" charset="0"/>
              </a:rPr>
            </a:br>
            <a:r>
              <a:rPr lang="de-DE" altLang="de-DE" sz="1200" b="1" i="1" dirty="0" smtClean="0">
                <a:solidFill>
                  <a:schemeClr val="tx1"/>
                </a:solidFill>
                <a:latin typeface="Arial" charset="0"/>
              </a:rPr>
              <a:t>	ändern?</a:t>
            </a:r>
            <a:endParaRPr lang="de-DE" altLang="de-DE" sz="1200" b="1" i="1" dirty="0">
              <a:solidFill>
                <a:schemeClr val="tx1"/>
              </a:solidFill>
              <a:latin typeface="Arial" charset="0"/>
            </a:endParaRPr>
          </a:p>
          <a:p>
            <a:pPr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	Da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ich bereits bei vielen Hessentagen durch meine aktive </a:t>
            </a:r>
            <a:r>
              <a:rPr lang="de-DE" altLang="de-DE" sz="1200" dirty="0" smtClean="0">
                <a:solidFill>
                  <a:schemeClr val="tx1"/>
                </a:solidFill>
                <a:latin typeface="Arial" charset="0"/>
              </a:rPr>
              <a:t>	Tätigkeit 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in der Philatelie stark eingebunden war, war ich sehr traurig, dass in Oberursel/</a:t>
            </a:r>
            <a:r>
              <a:rPr lang="de-DE" altLang="de-DE" sz="1200" dirty="0" err="1">
                <a:solidFill>
                  <a:schemeClr val="tx1"/>
                </a:solidFill>
                <a:latin typeface="Arial" charset="0"/>
              </a:rPr>
              <a:t>Ts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 die Philatelie bewusst vor die Tür gesetzt wurde. Es dürfte die erste Stadt in Hessen gewesen sein, welche eben diese </a:t>
            </a:r>
          </a:p>
          <a:p>
            <a:pPr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weltumspannende darstellende Geschichte und Freizeitbeschäftigung bewusst ignoriert hat.</a:t>
            </a:r>
          </a:p>
          <a:p>
            <a:pPr algn="r">
              <a:buClrTx/>
              <a:buSzTx/>
              <a:buFontTx/>
              <a:buNone/>
            </a:pPr>
            <a:endParaRPr lang="de-DE" altLang="de-DE" sz="1200" b="1" i="1" dirty="0" smtClean="0">
              <a:solidFill>
                <a:schemeClr val="tx1"/>
              </a:solidFill>
              <a:latin typeface="Arial" charset="0"/>
            </a:endParaRPr>
          </a:p>
          <a:p>
            <a:pPr algn="r">
              <a:buClrTx/>
              <a:buSzTx/>
              <a:buFontTx/>
              <a:buNone/>
            </a:pPr>
            <a:r>
              <a:rPr lang="de-DE" altLang="de-DE" sz="1200" b="1" i="1" dirty="0" smtClean="0">
                <a:solidFill>
                  <a:schemeClr val="tx1"/>
                </a:solidFill>
                <a:latin typeface="Arial" charset="0"/>
              </a:rPr>
              <a:t>Paul-Erich </a:t>
            </a:r>
            <a:r>
              <a:rPr lang="de-DE" altLang="de-DE" sz="1200" b="1" i="1" dirty="0">
                <a:solidFill>
                  <a:schemeClr val="tx1"/>
                </a:solidFill>
                <a:latin typeface="Arial" charset="0"/>
              </a:rPr>
              <a:t>Dinges, </a:t>
            </a:r>
            <a:r>
              <a:rPr lang="de-DE" altLang="de-DE" sz="1200" b="1" i="1" dirty="0" err="1">
                <a:solidFill>
                  <a:schemeClr val="tx1"/>
                </a:solidFill>
                <a:latin typeface="Arial" charset="0"/>
              </a:rPr>
              <a:t>Rosbach</a:t>
            </a:r>
            <a:endParaRPr lang="de-DE" altLang="de-DE" sz="1200" b="1" i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31038" y="2180765"/>
            <a:ext cx="1459328" cy="2568525"/>
            <a:chOff x="2880" y="480"/>
            <a:chExt cx="1224" cy="2057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2880" y="480"/>
              <a:ext cx="1224" cy="2057"/>
              <a:chOff x="2883" y="480"/>
              <a:chExt cx="1224" cy="2057"/>
            </a:xfrm>
          </p:grpSpPr>
          <p:pic>
            <p:nvPicPr>
              <p:cNvPr id="25" name="Picture 21" descr="Paul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7" y="480"/>
                <a:ext cx="1096" cy="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>
                <a:off x="2883" y="2167"/>
                <a:ext cx="1224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de-DE" altLang="de-DE" sz="1200" i="1" dirty="0">
                    <a:solidFill>
                      <a:schemeClr val="tx1"/>
                    </a:solidFill>
                    <a:latin typeface="Arial" charset="0"/>
                  </a:rPr>
                  <a:t>Paul, Erich Dinges</a:t>
                </a:r>
              </a:p>
              <a:p>
                <a:pPr algn="ctr">
                  <a:buClrTx/>
                  <a:buSzTx/>
                  <a:buFontTx/>
                  <a:buNone/>
                </a:pPr>
                <a:r>
                  <a:rPr lang="de-DE" altLang="de-DE" sz="1200" i="1" dirty="0" smtClean="0">
                    <a:solidFill>
                      <a:schemeClr val="tx1"/>
                    </a:solidFill>
                    <a:latin typeface="Arial" charset="0"/>
                  </a:rPr>
                  <a:t>83</a:t>
                </a:r>
                <a:endParaRPr lang="de-DE" altLang="de-DE" sz="1200" i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101" y="1987"/>
              <a:ext cx="8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800" dirty="0">
                  <a:solidFill>
                    <a:schemeClr val="tx1"/>
                  </a:solidFill>
                  <a:latin typeface="Verdana" pitchFamily="34" charset="0"/>
                </a:rPr>
                <a:t>Quelle: </a:t>
              </a:r>
              <a:r>
                <a:rPr lang="de-DE" altLang="de-DE" sz="800" dirty="0" err="1">
                  <a:solidFill>
                    <a:schemeClr val="tx1"/>
                  </a:solidFill>
                  <a:latin typeface="Verdana" pitchFamily="34" charset="0"/>
                </a:rPr>
                <a:t>E.Dinges</a:t>
              </a:r>
              <a:endParaRPr lang="de-DE" altLang="de-DE" sz="80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4" name="Gruppieren 33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9" name="Gerade Verbindung 3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3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4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hteck 34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hteck 28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2" name="Rechteck 31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52" name="Rechteck 51"/>
          <p:cNvSpPr/>
          <p:nvPr/>
        </p:nvSpPr>
        <p:spPr>
          <a:xfrm>
            <a:off x="1901913" y="1169442"/>
            <a:ext cx="3778250" cy="30777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Meinung zum Arbeitskreis IHK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858837" y="1698178"/>
            <a:ext cx="585092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435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de-DE" altLang="de-DE" sz="1200" b="1" i="1" dirty="0">
                <a:latin typeface="Arial" charset="0"/>
              </a:rPr>
              <a:t>Was hat Sie positiv am Hessentag beeindruckt?</a:t>
            </a:r>
            <a:r>
              <a:rPr lang="de-DE" altLang="de-DE" sz="1200" dirty="0">
                <a:latin typeface="Arial" charset="0"/>
              </a:rPr>
              <a:t> </a:t>
            </a:r>
          </a:p>
          <a:p>
            <a:pPr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	</a:t>
            </a:r>
          </a:p>
          <a:p>
            <a:pPr>
              <a:buClrTx/>
              <a:buSzTx/>
              <a:buFontTx/>
              <a:buNone/>
              <a:tabLst>
                <a:tab pos="1885950" algn="l"/>
              </a:tabLst>
            </a:pP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de-DE" altLang="de-DE" sz="1200" dirty="0" smtClean="0">
                <a:latin typeface="Arial" charset="0"/>
                <a:cs typeface="Arial" charset="0"/>
              </a:rPr>
              <a:t>Die </a:t>
            </a:r>
            <a:r>
              <a:rPr lang="de-DE" altLang="de-DE" sz="1200" dirty="0">
                <a:latin typeface="Arial" charset="0"/>
                <a:cs typeface="Arial" charset="0"/>
              </a:rPr>
              <a:t>Vorbereitung zum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Hessentag </a:t>
            </a:r>
            <a:r>
              <a:rPr lang="de-DE" altLang="de-DE" sz="1200" dirty="0">
                <a:latin typeface="Arial" charset="0"/>
                <a:cs typeface="Arial" charset="0"/>
              </a:rPr>
              <a:t>hat unsere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	Mitglieder</a:t>
            </a:r>
            <a:r>
              <a:rPr lang="de-DE" altLang="de-DE" sz="1200" dirty="0">
                <a:latin typeface="Arial" charset="0"/>
                <a:cs typeface="Arial" charset="0"/>
              </a:rPr>
              <a:t>, 	Bekannte, und Mitarbeiter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in unterschiedliche </a:t>
            </a:r>
            <a:r>
              <a:rPr lang="de-DE" altLang="de-DE" sz="1200" dirty="0">
                <a:latin typeface="Arial" charset="0"/>
                <a:cs typeface="Arial" charset="0"/>
              </a:rPr>
              <a:t>Lager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	geteilt</a:t>
            </a:r>
            <a:r>
              <a:rPr lang="de-DE" altLang="de-DE" sz="1200" dirty="0">
                <a:latin typeface="Arial" charset="0"/>
                <a:cs typeface="Arial" charset="0"/>
              </a:rPr>
              <a:t>: in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Positive und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Negative</a:t>
            </a:r>
            <a:r>
              <a:rPr lang="de-DE" altLang="de-DE" sz="1200" dirty="0">
                <a:latin typeface="Arial" charset="0"/>
                <a:cs typeface="Arial" charset="0"/>
              </a:rPr>
              <a:t>, in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Aktive und Passive</a:t>
            </a:r>
            <a:r>
              <a:rPr lang="de-DE" altLang="de-DE" sz="1200" dirty="0">
                <a:latin typeface="Arial" charset="0"/>
                <a:cs typeface="Arial" charset="0"/>
              </a:rPr>
              <a:t>,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in 	</a:t>
            </a:r>
            <a:r>
              <a:rPr lang="de-DE" altLang="de-DE" sz="1200" dirty="0" smtClean="0">
                <a:latin typeface="Arial" charset="0"/>
                <a:cs typeface="Arial" charset="0"/>
              </a:rPr>
              <a:t>Mutige und Hasenf</a:t>
            </a:r>
            <a:r>
              <a:rPr lang="de-DE" altLang="de-DE" sz="1200" dirty="0" smtClean="0">
                <a:latin typeface="Arial" charset="0"/>
                <a:cs typeface="Times New Roman" charset="0"/>
              </a:rPr>
              <a:t>üß</a:t>
            </a:r>
            <a:r>
              <a:rPr lang="de-DE" altLang="de-DE" sz="1200" dirty="0" smtClean="0">
                <a:latin typeface="Arial" charset="0"/>
                <a:cs typeface="Arial" charset="0"/>
              </a:rPr>
              <a:t>e</a:t>
            </a:r>
            <a:r>
              <a:rPr lang="de-DE" altLang="de-DE" sz="1200" dirty="0">
                <a:latin typeface="Arial" charset="0"/>
                <a:cs typeface="Arial" charset="0"/>
              </a:rPr>
              <a:t>, in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Macher und </a:t>
            </a:r>
            <a:r>
              <a:rPr lang="de-DE" altLang="de-DE" sz="1200" dirty="0" err="1" smtClean="0">
                <a:latin typeface="Arial" charset="0"/>
                <a:cs typeface="Arial" charset="0"/>
              </a:rPr>
              <a:t>Verhinderer</a:t>
            </a:r>
            <a:r>
              <a:rPr lang="de-DE" altLang="de-DE" sz="1200" dirty="0">
                <a:latin typeface="Arial" charset="0"/>
                <a:cs typeface="Arial" charset="0"/>
              </a:rPr>
              <a:t>. </a:t>
            </a:r>
          </a:p>
          <a:p>
            <a:pPr marL="1885950" indent="-1885950">
              <a:buClrTx/>
              <a:buSzTx/>
              <a:buFontTx/>
              <a:buNone/>
              <a:tabLst/>
            </a:pPr>
            <a:r>
              <a:rPr lang="de-DE" altLang="de-DE" sz="1200" dirty="0">
                <a:latin typeface="Arial" charset="0"/>
                <a:cs typeface="Arial" charset="0"/>
              </a:rPr>
              <a:t>	</a:t>
            </a:r>
            <a:r>
              <a:rPr lang="de-DE" altLang="de-DE" sz="1200" dirty="0" smtClean="0">
                <a:latin typeface="Arial" charset="0"/>
                <a:cs typeface="Arial" charset="0"/>
              </a:rPr>
              <a:t>Aber </a:t>
            </a:r>
            <a:r>
              <a:rPr lang="de-DE" altLang="de-DE" sz="1200" dirty="0">
                <a:latin typeface="Arial" charset="0"/>
                <a:cs typeface="Arial" charset="0"/>
              </a:rPr>
              <a:t>alle konnten ihre F</a:t>
            </a:r>
            <a:r>
              <a:rPr lang="de-DE" altLang="de-DE" sz="1200" dirty="0">
                <a:latin typeface="Verdana"/>
                <a:cs typeface="Arial" charset="0"/>
              </a:rPr>
              <a:t>ä</a:t>
            </a:r>
            <a:r>
              <a:rPr lang="de-DE" altLang="de-DE" sz="1200" dirty="0">
                <a:latin typeface="Arial" charset="0"/>
                <a:cs typeface="Arial" charset="0"/>
              </a:rPr>
              <a:t>higkeiten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und Eigenschaften </a:t>
            </a:r>
            <a:r>
              <a:rPr lang="de-DE" altLang="de-DE" sz="1200" dirty="0">
                <a:latin typeface="Arial" charset="0"/>
                <a:cs typeface="Arial" charset="0"/>
              </a:rPr>
              <a:t>einbringen. Was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in </a:t>
            </a:r>
            <a:r>
              <a:rPr lang="de-DE" altLang="de-DE" sz="1200" dirty="0">
                <a:latin typeface="Arial" charset="0"/>
                <a:cs typeface="Arial" charset="0"/>
              </a:rPr>
              <a:t>vielen Jahren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nicht 	sichtbar wurde</a:t>
            </a:r>
            <a:r>
              <a:rPr lang="de-DE" altLang="de-DE" sz="1200" dirty="0">
                <a:latin typeface="Arial" charset="0"/>
                <a:cs typeface="Arial" charset="0"/>
              </a:rPr>
              <a:t>, hat der Stress der 	Vorbereitung hervorgeholt. Wir 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haben </a:t>
            </a:r>
            <a:r>
              <a:rPr lang="de-DE" altLang="de-DE" sz="1200" dirty="0">
                <a:latin typeface="Arial" charset="0"/>
                <a:cs typeface="Arial" charset="0"/>
              </a:rPr>
              <a:t>f</a:t>
            </a:r>
            <a:r>
              <a:rPr lang="de-DE" altLang="de-DE" sz="1200" dirty="0">
                <a:latin typeface="Arial" charset="0"/>
                <a:cs typeface="Times New Roman" charset="0"/>
              </a:rPr>
              <a:t>ü</a:t>
            </a:r>
            <a:r>
              <a:rPr lang="de-DE" altLang="de-DE" sz="1200" dirty="0">
                <a:latin typeface="Arial" charset="0"/>
                <a:cs typeface="Arial" charset="0"/>
              </a:rPr>
              <a:t>r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den Geschichtsverein viele </a:t>
            </a:r>
            <a:r>
              <a:rPr lang="de-DE" altLang="de-DE" sz="1200" dirty="0">
                <a:latin typeface="Arial" charset="0"/>
                <a:cs typeface="Arial" charset="0"/>
              </a:rPr>
              <a:t>gute und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verl</a:t>
            </a:r>
            <a:r>
              <a:rPr lang="de-DE" altLang="de-DE" sz="1200" dirty="0" smtClean="0">
                <a:latin typeface="Arial" charset="0"/>
                <a:cs typeface="Times New Roman" charset="0"/>
              </a:rPr>
              <a:t>ä</a:t>
            </a:r>
            <a:r>
              <a:rPr lang="de-DE" altLang="de-DE" sz="1200" dirty="0" smtClean="0">
                <a:latin typeface="Arial" charset="0"/>
                <a:cs typeface="Arial" charset="0"/>
              </a:rPr>
              <a:t>ssliche </a:t>
            </a:r>
            <a:r>
              <a:rPr lang="de-DE" altLang="de-DE" sz="1200" dirty="0">
                <a:latin typeface="Arial" charset="0"/>
                <a:cs typeface="Arial" charset="0"/>
              </a:rPr>
              <a:t>neue Freunde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gewonnen. </a:t>
            </a:r>
            <a:r>
              <a:rPr lang="de-DE" altLang="de-DE" sz="1200" b="1" dirty="0" smtClean="0">
                <a:latin typeface="Arial" charset="0"/>
                <a:cs typeface="Arial" charset="0"/>
              </a:rPr>
              <a:t>Das </a:t>
            </a:r>
            <a:r>
              <a:rPr lang="de-DE" altLang="de-DE" sz="1200" b="1" dirty="0">
                <a:latin typeface="Arial" charset="0"/>
                <a:cs typeface="Arial" charset="0"/>
              </a:rPr>
              <a:t>war f</a:t>
            </a:r>
            <a:r>
              <a:rPr lang="de-DE" altLang="de-DE" sz="1200" b="1" dirty="0">
                <a:latin typeface="Verdana"/>
                <a:cs typeface="Arial" charset="0"/>
              </a:rPr>
              <a:t>ü</a:t>
            </a:r>
            <a:r>
              <a:rPr lang="de-DE" altLang="de-DE" sz="1200" b="1" dirty="0">
                <a:latin typeface="Arial" charset="0"/>
                <a:cs typeface="Arial" charset="0"/>
              </a:rPr>
              <a:t>r uns der gr</a:t>
            </a:r>
            <a:r>
              <a:rPr lang="de-DE" altLang="de-DE" sz="1200" b="1" dirty="0">
                <a:latin typeface="Arial" charset="0"/>
                <a:cs typeface="Times New Roman" charset="0"/>
              </a:rPr>
              <a:t>öß</a:t>
            </a:r>
            <a:r>
              <a:rPr lang="de-DE" altLang="de-DE" sz="1200" b="1" dirty="0">
                <a:latin typeface="Arial" charset="0"/>
                <a:cs typeface="Arial" charset="0"/>
              </a:rPr>
              <a:t>te Gewinn </a:t>
            </a:r>
            <a:r>
              <a:rPr lang="de-DE" altLang="de-DE" sz="1200" b="1" dirty="0" smtClean="0">
                <a:latin typeface="Arial" charset="0"/>
                <a:cs typeface="Arial" charset="0"/>
              </a:rPr>
              <a:t>des Hessentages</a:t>
            </a:r>
            <a:r>
              <a:rPr lang="de-DE" altLang="de-DE" sz="1200" b="1" dirty="0">
                <a:latin typeface="Arial" charset="0"/>
                <a:cs typeface="Arial" charset="0"/>
              </a:rPr>
              <a:t>! </a:t>
            </a:r>
            <a:endParaRPr lang="de-DE" altLang="de-DE" sz="1200" b="1" dirty="0" smtClean="0">
              <a:latin typeface="Arial" charset="0"/>
              <a:cs typeface="Arial" charset="0"/>
            </a:endParaRPr>
          </a:p>
          <a:p>
            <a:pPr marL="1885950" indent="-1885950">
              <a:buClrTx/>
              <a:buSzTx/>
              <a:buFontTx/>
              <a:buNone/>
              <a:tabLst/>
            </a:pPr>
            <a:r>
              <a:rPr lang="de-DE" altLang="de-DE" sz="1200" dirty="0">
                <a:latin typeface="Arial" charset="0"/>
                <a:cs typeface="Arial" charset="0"/>
              </a:rPr>
              <a:t/>
            </a:r>
            <a:br>
              <a:rPr lang="de-DE" altLang="de-DE" sz="1200" dirty="0">
                <a:latin typeface="Arial" charset="0"/>
                <a:cs typeface="Arial" charset="0"/>
              </a:rPr>
            </a:br>
            <a:r>
              <a:rPr lang="de-DE" altLang="de-DE" sz="1200" dirty="0" smtClean="0">
                <a:latin typeface="Arial" charset="0"/>
                <a:cs typeface="Arial" charset="0"/>
              </a:rPr>
              <a:t>Die uneigenn</a:t>
            </a:r>
            <a:r>
              <a:rPr lang="de-DE" altLang="de-DE" sz="1200" dirty="0" smtClean="0">
                <a:latin typeface="Arial" charset="0"/>
                <a:cs typeface="Times New Roman" charset="0"/>
              </a:rPr>
              <a:t>üt</a:t>
            </a:r>
            <a:r>
              <a:rPr lang="de-DE" altLang="de-DE" sz="1200" dirty="0" smtClean="0">
                <a:latin typeface="Arial" charset="0"/>
                <a:cs typeface="Arial" charset="0"/>
              </a:rPr>
              <a:t>zige </a:t>
            </a:r>
            <a:r>
              <a:rPr lang="de-DE" altLang="de-DE" sz="1200" dirty="0">
                <a:latin typeface="Arial" charset="0"/>
                <a:cs typeface="Arial" charset="0"/>
              </a:rPr>
              <a:t>Arbeitsaufteilung aller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Beteiligten </a:t>
            </a:r>
            <a:r>
              <a:rPr lang="de-DE" altLang="de-DE" sz="1200" dirty="0">
                <a:latin typeface="Arial" charset="0"/>
                <a:cs typeface="Arial" charset="0"/>
              </a:rPr>
              <a:t>gestattete einen stressfreien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Genuss s</a:t>
            </a:r>
            <a:r>
              <a:rPr lang="de-DE" altLang="de-DE" sz="1200" dirty="0" smtClean="0">
                <a:latin typeface="Verdana"/>
                <a:cs typeface="Arial" charset="0"/>
              </a:rPr>
              <a:t>ä</a:t>
            </a:r>
            <a:r>
              <a:rPr lang="de-DE" altLang="de-DE" sz="1200" dirty="0" smtClean="0">
                <a:latin typeface="Arial" charset="0"/>
                <a:cs typeface="Arial" charset="0"/>
              </a:rPr>
              <a:t>mtlicher </a:t>
            </a:r>
            <a:r>
              <a:rPr lang="de-DE" altLang="de-DE" sz="1200" dirty="0">
                <a:latin typeface="Arial" charset="0"/>
                <a:cs typeface="Arial" charset="0"/>
              </a:rPr>
              <a:t>Veranstaltungen w</a:t>
            </a:r>
            <a:r>
              <a:rPr lang="de-DE" altLang="de-DE" sz="1200" dirty="0">
                <a:latin typeface="Arial" charset="0"/>
                <a:cs typeface="Times New Roman" charset="0"/>
              </a:rPr>
              <a:t>ä</a:t>
            </a:r>
            <a:r>
              <a:rPr lang="de-DE" altLang="de-DE" sz="1200" dirty="0">
                <a:latin typeface="Arial" charset="0"/>
                <a:cs typeface="Arial" charset="0"/>
              </a:rPr>
              <a:t>hrend des 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Hessentages</a:t>
            </a:r>
            <a:r>
              <a:rPr lang="de-DE" altLang="de-DE" sz="1200" dirty="0">
                <a:latin typeface="Arial" charset="0"/>
                <a:cs typeface="Arial" charset="0"/>
              </a:rPr>
              <a:t>.</a:t>
            </a:r>
            <a:br>
              <a:rPr lang="de-DE" altLang="de-DE" sz="1200" dirty="0">
                <a:latin typeface="Arial" charset="0"/>
                <a:cs typeface="Arial" charset="0"/>
              </a:rPr>
            </a:br>
            <a:r>
              <a:rPr lang="de-DE" altLang="de-DE" sz="1200" dirty="0">
                <a:latin typeface="Arial" charset="0"/>
                <a:cs typeface="Arial" charset="0"/>
              </a:rPr>
              <a:t/>
            </a:r>
            <a:br>
              <a:rPr lang="de-DE" altLang="de-DE" sz="1200" dirty="0">
                <a:latin typeface="Arial" charset="0"/>
                <a:cs typeface="Arial" charset="0"/>
              </a:rPr>
            </a:br>
            <a:endParaRPr lang="de-DE" altLang="de-DE" sz="1200" dirty="0">
              <a:latin typeface="Arial" charset="0"/>
              <a:cs typeface="Arial" charset="0"/>
            </a:endParaRPr>
          </a:p>
          <a:p>
            <a:pPr>
              <a:buClrTx/>
              <a:buSzTx/>
              <a:buFontTx/>
              <a:buNone/>
            </a:pPr>
            <a:endParaRPr lang="de-DE" altLang="de-DE" sz="1200" b="1" i="1" dirty="0" smtClean="0">
              <a:latin typeface="Arial" charset="0"/>
            </a:endParaRPr>
          </a:p>
          <a:p>
            <a:pPr>
              <a:buClrTx/>
              <a:buSzTx/>
              <a:buFontTx/>
              <a:buNone/>
            </a:pPr>
            <a:r>
              <a:rPr lang="de-DE" altLang="de-DE" sz="1200" b="1" i="1" dirty="0" smtClean="0">
                <a:latin typeface="Arial" charset="0"/>
              </a:rPr>
              <a:t>Was </a:t>
            </a:r>
            <a:r>
              <a:rPr lang="de-DE" altLang="de-DE" sz="1200" b="1" i="1" dirty="0">
                <a:latin typeface="Arial" charset="0"/>
              </a:rPr>
              <a:t>würden Sie zum nächsten </a:t>
            </a:r>
            <a:r>
              <a:rPr lang="de-DE" altLang="de-DE" sz="1200" b="1" i="1" dirty="0" smtClean="0">
                <a:latin typeface="Arial" charset="0"/>
              </a:rPr>
              <a:t>Hessentag ändern</a:t>
            </a:r>
            <a:r>
              <a:rPr lang="de-DE" altLang="de-DE" sz="1200" b="1" i="1" dirty="0">
                <a:latin typeface="Arial" charset="0"/>
              </a:rPr>
              <a:t>? </a:t>
            </a:r>
            <a:endParaRPr lang="de-DE" altLang="de-DE" sz="1200" dirty="0">
              <a:solidFill>
                <a:schemeClr val="tx1"/>
              </a:solidFill>
              <a:latin typeface="Verdana" pitchFamily="34" charset="0"/>
              <a:cs typeface="Times New Roman" charset="0"/>
            </a:endParaRPr>
          </a:p>
          <a:p>
            <a:pPr>
              <a:buClrTx/>
              <a:buSzTx/>
              <a:buFontTx/>
              <a:buNone/>
            </a:pPr>
            <a:r>
              <a:rPr lang="de-DE" altLang="de-DE" sz="1200" dirty="0" smtClean="0">
                <a:latin typeface="Arial" charset="0"/>
                <a:cs typeface="Arial" charset="0"/>
              </a:rPr>
              <a:t>Die </a:t>
            </a:r>
            <a:r>
              <a:rPr lang="de-DE" altLang="de-DE" sz="1200" dirty="0">
                <a:latin typeface="Arial" charset="0"/>
                <a:cs typeface="Arial" charset="0"/>
              </a:rPr>
              <a:t>Printmedien waren </a:t>
            </a:r>
            <a:r>
              <a:rPr lang="de-DE" altLang="de-DE" sz="1200" dirty="0" smtClean="0">
                <a:latin typeface="Arial" charset="0"/>
                <a:cs typeface="Arial" charset="0"/>
              </a:rPr>
              <a:t>während des Hessentages total </a:t>
            </a:r>
            <a:r>
              <a:rPr lang="de-DE" altLang="de-DE" sz="1200" dirty="0">
                <a:latin typeface="Arial" charset="0"/>
                <a:cs typeface="Times New Roman" charset="0"/>
              </a:rPr>
              <a:t>ü</a:t>
            </a:r>
            <a:r>
              <a:rPr lang="de-DE" altLang="de-DE" sz="1200" dirty="0">
                <a:latin typeface="Arial" charset="0"/>
                <a:cs typeface="Arial" charset="0"/>
              </a:rPr>
              <a:t>berlastet, so dass viele gute Aktivit</a:t>
            </a:r>
            <a:r>
              <a:rPr lang="de-DE" altLang="de-DE" sz="1200" dirty="0">
                <a:latin typeface="Arial" charset="0"/>
                <a:cs typeface="Times New Roman" charset="0"/>
              </a:rPr>
              <a:t>ä</a:t>
            </a:r>
            <a:r>
              <a:rPr lang="de-DE" altLang="de-DE" sz="1200" dirty="0">
                <a:latin typeface="Arial" charset="0"/>
                <a:cs typeface="Arial" charset="0"/>
              </a:rPr>
              <a:t>ten und Veranstaltungen nicht bekannt wurden und unsichtbar blieben. </a:t>
            </a:r>
            <a:br>
              <a:rPr lang="de-DE" altLang="de-DE" sz="1200" dirty="0">
                <a:latin typeface="Arial" charset="0"/>
                <a:cs typeface="Arial" charset="0"/>
              </a:rPr>
            </a:br>
            <a:r>
              <a:rPr lang="de-DE" altLang="de-DE" sz="1200" dirty="0">
                <a:latin typeface="Arial" charset="0"/>
                <a:cs typeface="Arial" charset="0"/>
              </a:rPr>
              <a:t>Im Falle eines neuen Hessentages w</a:t>
            </a:r>
            <a:r>
              <a:rPr lang="de-DE" altLang="de-DE" sz="1200" dirty="0">
                <a:latin typeface="Arial" charset="0"/>
                <a:cs typeface="Times New Roman" charset="0"/>
              </a:rPr>
              <a:t>ü</a:t>
            </a:r>
            <a:r>
              <a:rPr lang="de-DE" altLang="de-DE" sz="1200" dirty="0">
                <a:latin typeface="Arial" charset="0"/>
                <a:cs typeface="Arial" charset="0"/>
              </a:rPr>
              <a:t>rden wir einen </a:t>
            </a:r>
            <a:r>
              <a:rPr lang="de-DE" altLang="de-DE" sz="1200" i="1" dirty="0">
                <a:latin typeface="Arial" charset="0"/>
                <a:cs typeface="Arial" charset="0"/>
              </a:rPr>
              <a:t>gedruckten t</a:t>
            </a:r>
            <a:r>
              <a:rPr lang="de-DE" altLang="de-DE" sz="1200" i="1" dirty="0">
                <a:latin typeface="Arial" charset="0"/>
                <a:cs typeface="Times New Roman" charset="0"/>
              </a:rPr>
              <a:t>ä</a:t>
            </a:r>
            <a:r>
              <a:rPr lang="de-DE" altLang="de-DE" sz="1200" i="1" dirty="0">
                <a:latin typeface="Arial" charset="0"/>
                <a:cs typeface="Arial" charset="0"/>
              </a:rPr>
              <a:t>glichen</a:t>
            </a:r>
            <a:r>
              <a:rPr lang="de-DE" altLang="de-DE" sz="1200" dirty="0">
                <a:latin typeface="Arial" charset="0"/>
                <a:cs typeface="Arial" charset="0"/>
              </a:rPr>
              <a:t> Kalender mit </a:t>
            </a:r>
            <a:r>
              <a:rPr lang="de-DE" altLang="de-DE" sz="1200" i="1" dirty="0">
                <a:latin typeface="Arial" charset="0"/>
                <a:cs typeface="Arial" charset="0"/>
              </a:rPr>
              <a:t>allen</a:t>
            </a:r>
            <a:r>
              <a:rPr lang="de-DE" altLang="de-DE" sz="1200" dirty="0">
                <a:latin typeface="Arial" charset="0"/>
                <a:cs typeface="Arial" charset="0"/>
              </a:rPr>
              <a:t> Veranstaltungen und </a:t>
            </a:r>
            <a:r>
              <a:rPr lang="de-DE" altLang="de-DE" sz="1200" i="1" dirty="0">
                <a:latin typeface="Arial" charset="0"/>
                <a:cs typeface="Arial" charset="0"/>
              </a:rPr>
              <a:t>sehenswerten </a:t>
            </a:r>
            <a:r>
              <a:rPr lang="de-DE" altLang="de-DE" sz="1200" dirty="0">
                <a:latin typeface="Arial" charset="0"/>
                <a:cs typeface="Arial" charset="0"/>
              </a:rPr>
              <a:t>Orten f</a:t>
            </a:r>
            <a:r>
              <a:rPr lang="de-DE" altLang="de-DE" sz="1200" dirty="0">
                <a:latin typeface="Arial" charset="0"/>
                <a:cs typeface="Times New Roman" charset="0"/>
              </a:rPr>
              <a:t>ü</a:t>
            </a:r>
            <a:r>
              <a:rPr lang="de-DE" altLang="de-DE" sz="1200" dirty="0">
                <a:latin typeface="Arial" charset="0"/>
                <a:cs typeface="Arial" charset="0"/>
              </a:rPr>
              <a:t>r Jedermann per Internet anbieten.</a:t>
            </a:r>
            <a:endParaRPr lang="de-DE" altLang="de-DE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r">
              <a:buClrTx/>
              <a:buSzTx/>
              <a:buFontTx/>
              <a:buNone/>
            </a:pPr>
            <a:endParaRPr lang="de-DE" altLang="de-DE" sz="1200" i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r">
              <a:buClrTx/>
              <a:buSzTx/>
              <a:buFontTx/>
              <a:buNone/>
            </a:pPr>
            <a:r>
              <a:rPr lang="de-DE" altLang="de-DE" sz="120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Hermann </a:t>
            </a:r>
            <a:r>
              <a:rPr lang="de-DE" altLang="de-DE" sz="12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Schmidt, Oberursel</a:t>
            </a:r>
          </a:p>
        </p:txBody>
      </p:sp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780876" y="2105546"/>
            <a:ext cx="1943100" cy="2971800"/>
            <a:chOff x="384" y="864"/>
            <a:chExt cx="1224" cy="1872"/>
          </a:xfrm>
        </p:grpSpPr>
        <p:sp>
          <p:nvSpPr>
            <p:cNvPr id="27" name="Text Box 51"/>
            <p:cNvSpPr txBox="1">
              <a:spLocks noChangeArrowheads="1"/>
            </p:cNvSpPr>
            <p:nvPr/>
          </p:nvSpPr>
          <p:spPr bwMode="auto">
            <a:xfrm>
              <a:off x="384" y="2448"/>
              <a:ext cx="1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  <a:latin typeface="Arial" charset="0"/>
                </a:rPr>
                <a:t>Hermann Schmidt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  <a:latin typeface="Arial" charset="0"/>
                </a:rPr>
                <a:t>72</a:t>
              </a:r>
            </a:p>
          </p:txBody>
        </p:sp>
        <p:grpSp>
          <p:nvGrpSpPr>
            <p:cNvPr id="28" name="Group 57"/>
            <p:cNvGrpSpPr>
              <a:grpSpLocks/>
            </p:cNvGrpSpPr>
            <p:nvPr/>
          </p:nvGrpSpPr>
          <p:grpSpPr bwMode="auto">
            <a:xfrm>
              <a:off x="435" y="864"/>
              <a:ext cx="1122" cy="1584"/>
              <a:chOff x="480" y="864"/>
              <a:chExt cx="1122" cy="1584"/>
            </a:xfrm>
          </p:grpSpPr>
          <p:pic>
            <p:nvPicPr>
              <p:cNvPr id="31" name="Picture 5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864"/>
                <a:ext cx="1122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480" y="2304"/>
                <a:ext cx="70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 sz="800">
                    <a:latin typeface="Verdana" pitchFamily="34" charset="0"/>
                  </a:rPr>
                  <a:t>Quelle: H.Schmidt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2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81527" y="-9981"/>
            <a:ext cx="7666499" cy="10701794"/>
            <a:chOff x="-36830" y="1"/>
            <a:chExt cx="7666499" cy="10701794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4" name="Gruppieren 33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9" name="Gerade Verbindung 3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3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4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hteck 34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hteck 28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2" name="Rechteck 31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pic>
        <p:nvPicPr>
          <p:cNvPr id="1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0" y="2177554"/>
            <a:ext cx="2204905" cy="2775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hteck 18"/>
          <p:cNvSpPr/>
          <p:nvPr/>
        </p:nvSpPr>
        <p:spPr>
          <a:xfrm>
            <a:off x="1901913" y="1169442"/>
            <a:ext cx="3778250" cy="30777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Meinung zum Arbeitskreis IHK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051645" y="1716127"/>
            <a:ext cx="37782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de-DE" altLang="de-DE" sz="1200" b="1" i="1" dirty="0">
                <a:solidFill>
                  <a:schemeClr val="tx1"/>
                </a:solidFill>
                <a:latin typeface="Arial" charset="0"/>
              </a:rPr>
              <a:t>Was hat Sie positiv am Hessentag beeindruckt?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3147866" y="2148028"/>
            <a:ext cx="3568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Beeindruckt hat mich die spontane Bereitschaft von Bekannten und Freunden, mitzumachen.</a:t>
            </a:r>
          </a:p>
          <a:p>
            <a:pPr>
              <a:buFont typeface="Times New Roman" charset="0"/>
              <a:buNone/>
              <a:defRPr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 die logistische Leistung der Organisatoren, für Jung und Alt so ein umfangreiches Angebot an Information und Unterhaltung auf die Beine zu stellen.</a:t>
            </a:r>
            <a:endParaRPr 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004365" y="3705208"/>
            <a:ext cx="3572269" cy="2031325"/>
            <a:chOff x="3092797" y="4259206"/>
            <a:chExt cx="3572269" cy="2031325"/>
          </a:xfrm>
        </p:grpSpPr>
        <p:sp>
          <p:nvSpPr>
            <p:cNvPr id="3" name="Rechteck 2"/>
            <p:cNvSpPr/>
            <p:nvPr/>
          </p:nvSpPr>
          <p:spPr>
            <a:xfrm>
              <a:off x="3224422" y="4720871"/>
              <a:ext cx="330901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Leider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sind einige Bereiche der Aussteller  und Veranstaltungen  zu wenig frequentiert worden, z.B. Altstadtbereich oder Museumshof.  Warum??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Ich denke die Firmen im Altstadtbereich hat man in die Planung einfach nicht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einbezogen</a:t>
              </a:r>
            </a:p>
            <a:p>
              <a:pPr>
                <a:buFont typeface="Times New Roman" charset="0"/>
                <a:buNone/>
                <a:defRPr/>
              </a:pPr>
              <a:endPara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buFont typeface="Times New Roman" charset="0"/>
                <a:buNone/>
                <a:defRPr/>
              </a:pPr>
              <a:r>
                <a:rPr lang="de-DE" alt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Josef Bischoff</a:t>
              </a:r>
              <a:endParaRPr lang="de-DE" alt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3092797" y="4259206"/>
              <a:ext cx="35722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SzTx/>
                <a:buFontTx/>
                <a:buNone/>
              </a:pPr>
              <a:r>
                <a:rPr lang="de-DE" altLang="de-DE" sz="1200" b="1" i="1" dirty="0">
                  <a:solidFill>
                    <a:schemeClr val="tx1"/>
                  </a:solidFill>
                  <a:latin typeface="Arial" charset="0"/>
                </a:rPr>
                <a:t>Was würden Sie zum nächsten Hessentag ändern? </a:t>
              </a:r>
              <a:endParaRPr lang="de-DE" altLang="de-DE" sz="1200" dirty="0">
                <a:solidFill>
                  <a:schemeClr val="tx1"/>
                </a:solidFill>
                <a:latin typeface="Verdana" pitchFamily="34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2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81527" y="-9981"/>
            <a:ext cx="7666499" cy="10701794"/>
            <a:chOff x="-36830" y="1"/>
            <a:chExt cx="7666499" cy="10701794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4" name="Gruppieren 33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9" name="Gerade Verbindung 3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3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4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hteck 34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hteck 28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2" name="Rechteck 31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9" name="Rechteck 18"/>
          <p:cNvSpPr/>
          <p:nvPr/>
        </p:nvSpPr>
        <p:spPr>
          <a:xfrm>
            <a:off x="1901913" y="1169442"/>
            <a:ext cx="3778250" cy="30777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Meinung zum Arbeitskreis IHK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051645" y="1716127"/>
            <a:ext cx="37782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de-DE" altLang="de-DE" sz="1200" b="1" i="1" dirty="0">
                <a:solidFill>
                  <a:schemeClr val="tx1"/>
                </a:solidFill>
                <a:latin typeface="Arial" charset="0"/>
              </a:rPr>
              <a:t>Was hat Sie positiv am Hessentag beeindruckt?</a:t>
            </a: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3027494" y="4401724"/>
            <a:ext cx="3572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de-DE" altLang="de-DE" sz="1200" b="1" i="1" dirty="0">
                <a:solidFill>
                  <a:schemeClr val="tx1"/>
                </a:solidFill>
                <a:latin typeface="Arial" charset="0"/>
              </a:rPr>
              <a:t>Was würden Sie zum nächsten Hessentag ändern? </a:t>
            </a:r>
            <a:endParaRPr lang="de-DE" altLang="de-DE" sz="1200" dirty="0">
              <a:solidFill>
                <a:schemeClr val="tx1"/>
              </a:solidFill>
              <a:latin typeface="Verdana" pitchFamily="34" charset="0"/>
              <a:cs typeface="Times New Roman" charset="0"/>
            </a:endParaRP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6" y="2177554"/>
            <a:ext cx="1826921" cy="2696509"/>
          </a:xfrm>
          <a:prstGeom prst="rect">
            <a:avLst/>
          </a:prstGeom>
          <a:noFill/>
          <a:ln w="936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2906626" y="2177554"/>
            <a:ext cx="3814007" cy="171634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9542" tIns="49771" rIns="99542" bIns="49771">
            <a:spAutoFit/>
          </a:bodyPr>
          <a:lstStyle/>
          <a:p>
            <a:pPr marL="311067" indent="-311067">
              <a:buFont typeface="Wingdings" panose="05000000000000000000" pitchFamily="2" charset="2"/>
              <a:buChar char="v"/>
              <a:defRPr/>
            </a:pPr>
            <a:r>
              <a:rPr lang="de-DE" sz="1500" dirty="0" smtClean="0">
                <a:cs typeface="Arial" pitchFamily="34" charset="0"/>
              </a:rPr>
              <a:t>Gefühlte </a:t>
            </a:r>
            <a:r>
              <a:rPr lang="de-DE" sz="1500" dirty="0">
                <a:cs typeface="Arial" pitchFamily="34" charset="0"/>
              </a:rPr>
              <a:t>Sicherheit aufgrund der Vielzahlt von Sicherheitskräften</a:t>
            </a:r>
          </a:p>
          <a:p>
            <a:pPr marL="311067" indent="-311067">
              <a:buFont typeface="Wingdings" panose="05000000000000000000" pitchFamily="2" charset="2"/>
              <a:buChar char="v"/>
              <a:defRPr/>
            </a:pPr>
            <a:r>
              <a:rPr lang="de-DE" sz="1500" dirty="0">
                <a:cs typeface="Arial" pitchFamily="34" charset="0"/>
              </a:rPr>
              <a:t>Sauberkeit – nicht zuletzt durch ausreichende Anzahl von Toiletten</a:t>
            </a:r>
          </a:p>
          <a:p>
            <a:pPr marL="311067" indent="-311067">
              <a:buFont typeface="Wingdings" panose="05000000000000000000" pitchFamily="2" charset="2"/>
              <a:buChar char="v"/>
              <a:defRPr/>
            </a:pPr>
            <a:r>
              <a:rPr lang="de-DE" sz="1500" dirty="0">
                <a:cs typeface="Arial" pitchFamily="34" charset="0"/>
              </a:rPr>
              <a:t>Nachtruhe – wir konnte trotz Wohnens inmitten der </a:t>
            </a:r>
            <a:r>
              <a:rPr lang="de-DE" sz="1500" dirty="0" err="1">
                <a:cs typeface="Arial" pitchFamily="34" charset="0"/>
              </a:rPr>
              <a:t>Hessentagsstraße</a:t>
            </a:r>
            <a:r>
              <a:rPr lang="de-DE" sz="1500" dirty="0">
                <a:cs typeface="Arial" pitchFamily="34" charset="0"/>
              </a:rPr>
              <a:t> ausreichend Schlaf finden	</a:t>
            </a:r>
            <a:endParaRPr lang="de-DE" sz="3500" dirty="0"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084079" y="5057874"/>
            <a:ext cx="5391518" cy="23165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9542" tIns="49771" rIns="99542" bIns="49771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Ortsansässige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Ladengeschäfte nicht mit (externen) Würstchenbuden verstellen sondern verstärkt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in‘s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Konzept mit einbinden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Was würde ich am Pavillon ändern: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Weniger Textmaterial, mehr Bilder sowie kleine Ausstellungsstücke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Problematik Museumshof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Am Eingang/Torborgen des Museumshofes hätte eine Person (auffällig gekleidet) stehen müssen, die durch gezielte Ansprache die Passanten in den Museumshof gelockt hätte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Times New Roman" charset="0"/>
              <a:buNone/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 typeface="Times New Roman" charset="0"/>
              <a:buNone/>
              <a:defRPr/>
            </a:pP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 Struck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4" name="Gruppieren 33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9" name="Gerade Verbindung 3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3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4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hteck 34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hteck 28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2" name="Rechteck 31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2466957" y="3317130"/>
            <a:ext cx="2648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RESERVE</a:t>
            </a:r>
            <a:endParaRPr lang="de-D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22398" y="2283641"/>
            <a:ext cx="1907629" cy="42333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Rechteck 3"/>
          <p:cNvSpPr/>
          <p:nvPr/>
        </p:nvSpPr>
        <p:spPr>
          <a:xfrm>
            <a:off x="1823633" y="1191322"/>
            <a:ext cx="377825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Faktenbücher von Oberursel</a:t>
            </a:r>
          </a:p>
          <a:p>
            <a:pPr algn="ctr"/>
            <a:endParaRPr lang="de-DE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Meinungen zum Hessentag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87548" y="2177554"/>
            <a:ext cx="511256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</a:t>
            </a:r>
          </a:p>
          <a:p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Geschichte der Meinungen des Hessentages 2011 in Buchform aufzuzeichnen und nachhaltig </a:t>
            </a: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 </a:t>
            </a: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sichern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 des Arbeitskreises (Mi)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Freunde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/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Erstellung in Buchform, A4/(A5), .</a:t>
            </a:r>
            <a:r>
              <a:rPr lang="de-DE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de-DE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--&gt;</a:t>
            </a:r>
            <a:r>
              <a:rPr lang="de-DE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Schriftart : Arial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Schriftgröße: 14 </a:t>
            </a:r>
            <a:r>
              <a:rPr lang="de-DE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28700" lvl="1">
              <a:buFont typeface="Wingdings" panose="05000000000000000000" pitchFamily="2" charset="2"/>
              <a:buChar char="v"/>
            </a:pP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Vorlage, Template, Schablone:</a:t>
            </a:r>
          </a:p>
          <a:p>
            <a:pPr marL="1028700" lvl="1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Anhang</a:t>
            </a:r>
          </a:p>
          <a:p>
            <a:pPr marL="1028700" lvl="1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Veröffentlichung als Buch, .</a:t>
            </a:r>
            <a:r>
              <a:rPr lang="de-DE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Internet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Buchandel</a:t>
            </a:r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de-DE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dnb</a:t>
            </a:r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07" y="6394093"/>
            <a:ext cx="4815702" cy="1942520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4" name="Gruppieren 33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9" name="Gerade Verbindung 3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3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4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hteck 34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hteck 28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2" name="Rechteck 31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pic>
        <p:nvPicPr>
          <p:cNvPr id="24" name="Grafik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91" y="247504"/>
            <a:ext cx="687681" cy="6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458</Words>
  <Application>Microsoft Office PowerPoint</Application>
  <PresentationFormat>Benutzerdefiniert</PresentationFormat>
  <Paragraphs>125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Mustervorlage Hessentag</dc:title>
  <dc:subject>Muster-Richtlinien</dc:subject>
  <dc:creator>Hermann Schmidt</dc:creator>
  <cp:lastModifiedBy>Schmidt</cp:lastModifiedBy>
  <cp:revision>262</cp:revision>
  <cp:lastPrinted>2017-07-01T14:50:16Z</cp:lastPrinted>
  <dcterms:created xsi:type="dcterms:W3CDTF">2010-12-10T18:40:46Z</dcterms:created>
  <dcterms:modified xsi:type="dcterms:W3CDTF">2021-05-27T13:07:31Z</dcterms:modified>
</cp:coreProperties>
</file>